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1" r:id="rId7"/>
    <p:sldId id="260" r:id="rId8"/>
    <p:sldId id="262" r:id="rId9"/>
    <p:sldId id="263" r:id="rId10"/>
    <p:sldId id="264" r:id="rId11"/>
    <p:sldId id="265" r:id="rId12"/>
    <p:sldId id="266" r:id="rId13"/>
    <p:sldId id="272" r:id="rId14"/>
    <p:sldId id="286" r:id="rId15"/>
    <p:sldId id="271" r:id="rId16"/>
    <p:sldId id="273" r:id="rId17"/>
    <p:sldId id="274" r:id="rId18"/>
    <p:sldId id="276" r:id="rId19"/>
    <p:sldId id="269" r:id="rId20"/>
    <p:sldId id="279" r:id="rId21"/>
    <p:sldId id="282" r:id="rId22"/>
    <p:sldId id="281" r:id="rId23"/>
    <p:sldId id="283" r:id="rId24"/>
    <p:sldId id="278" r:id="rId25"/>
    <p:sldId id="284" r:id="rId26"/>
    <p:sldId id="270" r:id="rId27"/>
    <p:sldId id="258"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44" autoAdjust="0"/>
    <p:restoredTop sz="94660"/>
  </p:normalViewPr>
  <p:slideViewPr>
    <p:cSldViewPr snapToGrid="0">
      <p:cViewPr varScale="1">
        <p:scale>
          <a:sx n="78" d="100"/>
          <a:sy n="78"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001A35-BA4B-41BC-8073-668427D28B1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94A562B-7EB2-4D94-9F77-F31B5C105C2D}">
      <dgm:prSet phldrT="[Text]" custT="1"/>
      <dgm:spPr>
        <a:solidFill>
          <a:schemeClr val="tx1"/>
        </a:solidFill>
      </dgm:spPr>
      <dgm:t>
        <a:bodyPr/>
        <a:lstStyle/>
        <a:p>
          <a:endParaRPr lang="en-US" sz="600" dirty="0"/>
        </a:p>
      </dgm:t>
    </dgm:pt>
    <dgm:pt modelId="{7233F99E-C9AB-4E0E-B63B-3F47246B9CD0}" type="parTrans" cxnId="{E922EE1D-0C1C-48A2-ABB3-11255F22F5C6}">
      <dgm:prSet/>
      <dgm:spPr/>
      <dgm:t>
        <a:bodyPr/>
        <a:lstStyle/>
        <a:p>
          <a:endParaRPr lang="en-US"/>
        </a:p>
      </dgm:t>
    </dgm:pt>
    <dgm:pt modelId="{9BD3E2A1-D5E6-4C3A-B6B6-BDA36C7C9968}" type="sibTrans" cxnId="{E922EE1D-0C1C-48A2-ABB3-11255F22F5C6}">
      <dgm:prSet/>
      <dgm:spPr/>
      <dgm:t>
        <a:bodyPr/>
        <a:lstStyle/>
        <a:p>
          <a:endParaRPr lang="en-US"/>
        </a:p>
      </dgm:t>
    </dgm:pt>
    <dgm:pt modelId="{F001FC4A-A9A9-4EF3-97E1-6AE061EA980C}">
      <dgm:prSet phldrT="[Text]"/>
      <dgm:spPr/>
      <dgm:t>
        <a:bodyPr/>
        <a:lstStyle/>
        <a:p>
          <a:r>
            <a:rPr lang="en-US" dirty="0"/>
            <a:t>Introduction</a:t>
          </a:r>
        </a:p>
      </dgm:t>
    </dgm:pt>
    <dgm:pt modelId="{9B0F5E2E-475D-4808-B5C9-760C2BF5BE66}" type="parTrans" cxnId="{CE24323D-2169-4513-8815-0AF95C59965C}">
      <dgm:prSet/>
      <dgm:spPr/>
      <dgm:t>
        <a:bodyPr/>
        <a:lstStyle/>
        <a:p>
          <a:endParaRPr lang="en-US"/>
        </a:p>
      </dgm:t>
    </dgm:pt>
    <dgm:pt modelId="{69B9DF96-4FE9-4277-894D-875CD326441D}" type="sibTrans" cxnId="{CE24323D-2169-4513-8815-0AF95C59965C}">
      <dgm:prSet/>
      <dgm:spPr/>
      <dgm:t>
        <a:bodyPr/>
        <a:lstStyle/>
        <a:p>
          <a:endParaRPr lang="en-US"/>
        </a:p>
      </dgm:t>
    </dgm:pt>
    <dgm:pt modelId="{31D9E018-A7BD-452D-A9DF-A5169F7D6201}">
      <dgm:prSet phldrT="[Text]" custT="1"/>
      <dgm:spPr>
        <a:solidFill>
          <a:srgbClr val="0070C0"/>
        </a:solidFill>
      </dgm:spPr>
      <dgm:t>
        <a:bodyPr/>
        <a:lstStyle/>
        <a:p>
          <a:r>
            <a:rPr lang="en-US" sz="1600" b="1" dirty="0"/>
            <a:t>5</a:t>
          </a:r>
        </a:p>
      </dgm:t>
    </dgm:pt>
    <dgm:pt modelId="{F8BB60B6-0931-4070-AC79-DAE02F36A651}" type="parTrans" cxnId="{C6D7B8EE-937B-4F39-B727-1F6936D64A9B}">
      <dgm:prSet/>
      <dgm:spPr/>
      <dgm:t>
        <a:bodyPr/>
        <a:lstStyle/>
        <a:p>
          <a:endParaRPr lang="en-US"/>
        </a:p>
      </dgm:t>
    </dgm:pt>
    <dgm:pt modelId="{B4CAD4AE-FBBA-415B-8A82-A666F2DE2205}" type="sibTrans" cxnId="{C6D7B8EE-937B-4F39-B727-1F6936D64A9B}">
      <dgm:prSet/>
      <dgm:spPr/>
      <dgm:t>
        <a:bodyPr/>
        <a:lstStyle/>
        <a:p>
          <a:endParaRPr lang="en-US"/>
        </a:p>
      </dgm:t>
    </dgm:pt>
    <dgm:pt modelId="{779299DC-898B-4FCD-B6A3-D6800816B950}">
      <dgm:prSet phldrT="[Text]"/>
      <dgm:spPr/>
      <dgm:t>
        <a:bodyPr/>
        <a:lstStyle/>
        <a:p>
          <a:r>
            <a:rPr lang="en-US" dirty="0"/>
            <a:t>Results and Discussion</a:t>
          </a:r>
        </a:p>
      </dgm:t>
    </dgm:pt>
    <dgm:pt modelId="{3BED989A-9CBE-4675-9E2A-B6CB919506B7}" type="parTrans" cxnId="{CBA90179-656D-43B1-93DD-7B1A2B5C0DD1}">
      <dgm:prSet/>
      <dgm:spPr/>
      <dgm:t>
        <a:bodyPr/>
        <a:lstStyle/>
        <a:p>
          <a:endParaRPr lang="en-US"/>
        </a:p>
      </dgm:t>
    </dgm:pt>
    <dgm:pt modelId="{D8A159B1-1484-4652-B3CE-0D90B8030B64}" type="sibTrans" cxnId="{CBA90179-656D-43B1-93DD-7B1A2B5C0DD1}">
      <dgm:prSet/>
      <dgm:spPr/>
      <dgm:t>
        <a:bodyPr/>
        <a:lstStyle/>
        <a:p>
          <a:endParaRPr lang="en-US"/>
        </a:p>
      </dgm:t>
    </dgm:pt>
    <dgm:pt modelId="{3A96C3D2-AEAD-42D1-8D69-78824EE7A12A}">
      <dgm:prSet phldrT="[Text]" custT="1"/>
      <dgm:spPr>
        <a:solidFill>
          <a:srgbClr val="0070C0"/>
        </a:solidFill>
      </dgm:spPr>
      <dgm:t>
        <a:bodyPr/>
        <a:lstStyle/>
        <a:p>
          <a:r>
            <a:rPr lang="en-US" sz="1600" b="1" dirty="0"/>
            <a:t>6</a:t>
          </a:r>
          <a:endParaRPr lang="en-US" sz="1300" b="1" dirty="0"/>
        </a:p>
      </dgm:t>
    </dgm:pt>
    <dgm:pt modelId="{AE9B4D41-0B9C-4C49-9321-D6193C2E7B61}" type="parTrans" cxnId="{0893F043-5FD3-4279-80AC-49F4D0B1B5F2}">
      <dgm:prSet/>
      <dgm:spPr/>
      <dgm:t>
        <a:bodyPr/>
        <a:lstStyle/>
        <a:p>
          <a:endParaRPr lang="en-US"/>
        </a:p>
      </dgm:t>
    </dgm:pt>
    <dgm:pt modelId="{301497F6-D93C-4638-8349-6404168D06E9}" type="sibTrans" cxnId="{0893F043-5FD3-4279-80AC-49F4D0B1B5F2}">
      <dgm:prSet/>
      <dgm:spPr/>
      <dgm:t>
        <a:bodyPr/>
        <a:lstStyle/>
        <a:p>
          <a:endParaRPr lang="en-US"/>
        </a:p>
      </dgm:t>
    </dgm:pt>
    <dgm:pt modelId="{527F24DF-BDA7-4344-A3F1-554F29A4ACCA}">
      <dgm:prSet custT="1"/>
      <dgm:spPr>
        <a:solidFill>
          <a:srgbClr val="0070C0"/>
        </a:solidFill>
      </dgm:spPr>
      <dgm:t>
        <a:bodyPr/>
        <a:lstStyle/>
        <a:p>
          <a:r>
            <a:rPr lang="en-US" sz="1600" b="1" dirty="0"/>
            <a:t>3</a:t>
          </a:r>
          <a:endParaRPr lang="en-US" sz="1400" b="1" dirty="0"/>
        </a:p>
      </dgm:t>
    </dgm:pt>
    <dgm:pt modelId="{85498168-FE0E-4A44-B517-CF52D2143050}" type="parTrans" cxnId="{0AC6EA87-2E91-4F23-A211-4E8726CB0AFC}">
      <dgm:prSet/>
      <dgm:spPr/>
      <dgm:t>
        <a:bodyPr/>
        <a:lstStyle/>
        <a:p>
          <a:endParaRPr lang="en-US"/>
        </a:p>
      </dgm:t>
    </dgm:pt>
    <dgm:pt modelId="{DA49A819-80B6-426A-B5C1-461CFAE99C37}" type="sibTrans" cxnId="{0AC6EA87-2E91-4F23-A211-4E8726CB0AFC}">
      <dgm:prSet/>
      <dgm:spPr/>
      <dgm:t>
        <a:bodyPr/>
        <a:lstStyle/>
        <a:p>
          <a:endParaRPr lang="en-US"/>
        </a:p>
      </dgm:t>
    </dgm:pt>
    <dgm:pt modelId="{290090BD-E73F-4077-9784-B14B5BAB793E}">
      <dgm:prSet/>
      <dgm:spPr/>
      <dgm:t>
        <a:bodyPr/>
        <a:lstStyle/>
        <a:p>
          <a:r>
            <a:rPr lang="en-US" dirty="0"/>
            <a:t>Objectives</a:t>
          </a:r>
        </a:p>
      </dgm:t>
    </dgm:pt>
    <dgm:pt modelId="{3ABB9EB3-6F67-4AA5-963A-1487B6C43441}" type="parTrans" cxnId="{B32A7D9F-32AE-489B-ADB8-31E158B12779}">
      <dgm:prSet/>
      <dgm:spPr/>
      <dgm:t>
        <a:bodyPr/>
        <a:lstStyle/>
        <a:p>
          <a:endParaRPr lang="en-US"/>
        </a:p>
      </dgm:t>
    </dgm:pt>
    <dgm:pt modelId="{4F8205CC-4343-43B1-972A-42B22654D999}" type="sibTrans" cxnId="{B32A7D9F-32AE-489B-ADB8-31E158B12779}">
      <dgm:prSet/>
      <dgm:spPr/>
      <dgm:t>
        <a:bodyPr/>
        <a:lstStyle/>
        <a:p>
          <a:endParaRPr lang="en-US"/>
        </a:p>
      </dgm:t>
    </dgm:pt>
    <dgm:pt modelId="{622B0877-AD8B-4EF9-AEBB-8FB188122E7D}">
      <dgm:prSet custT="1"/>
      <dgm:spPr>
        <a:solidFill>
          <a:srgbClr val="0070C0"/>
        </a:solidFill>
      </dgm:spPr>
      <dgm:t>
        <a:bodyPr/>
        <a:lstStyle/>
        <a:p>
          <a:r>
            <a:rPr lang="en-US" sz="1600" b="1" dirty="0"/>
            <a:t>2</a:t>
          </a:r>
          <a:endParaRPr lang="en-US" sz="1300" b="1" dirty="0"/>
        </a:p>
      </dgm:t>
    </dgm:pt>
    <dgm:pt modelId="{4EFE5FEF-E33A-4F1E-8BA2-DD7553BFB1F3}" type="sibTrans" cxnId="{9778BF89-7158-40BC-84D0-9A69E9808310}">
      <dgm:prSet/>
      <dgm:spPr/>
      <dgm:t>
        <a:bodyPr/>
        <a:lstStyle/>
        <a:p>
          <a:endParaRPr lang="en-US"/>
        </a:p>
      </dgm:t>
    </dgm:pt>
    <dgm:pt modelId="{C50C641B-811C-4CE6-A1E7-CF5A37512D28}" type="parTrans" cxnId="{9778BF89-7158-40BC-84D0-9A69E9808310}">
      <dgm:prSet/>
      <dgm:spPr/>
      <dgm:t>
        <a:bodyPr/>
        <a:lstStyle/>
        <a:p>
          <a:endParaRPr lang="en-US"/>
        </a:p>
      </dgm:t>
    </dgm:pt>
    <dgm:pt modelId="{45F48EE3-11B8-4F80-9613-1A7591A8809F}">
      <dgm:prSet/>
      <dgm:spPr/>
      <dgm:t>
        <a:bodyPr/>
        <a:lstStyle/>
        <a:p>
          <a:r>
            <a:rPr lang="en-US" dirty="0"/>
            <a:t>Methodology</a:t>
          </a:r>
        </a:p>
      </dgm:t>
    </dgm:pt>
    <dgm:pt modelId="{8D723603-516E-4FC0-9B16-C406AD11B1E4}" type="parTrans" cxnId="{D5ED3AB0-4AD1-4908-902F-8F9781A2C7BD}">
      <dgm:prSet/>
      <dgm:spPr/>
      <dgm:t>
        <a:bodyPr/>
        <a:lstStyle/>
        <a:p>
          <a:endParaRPr lang="en-US"/>
        </a:p>
      </dgm:t>
    </dgm:pt>
    <dgm:pt modelId="{9569FA09-2C31-4F0A-A2C4-88AF404A9B38}" type="sibTrans" cxnId="{D5ED3AB0-4AD1-4908-902F-8F9781A2C7BD}">
      <dgm:prSet/>
      <dgm:spPr/>
      <dgm:t>
        <a:bodyPr/>
        <a:lstStyle/>
        <a:p>
          <a:endParaRPr lang="en-US"/>
        </a:p>
      </dgm:t>
    </dgm:pt>
    <dgm:pt modelId="{CAE3DFFD-99CB-407F-891F-72D6F4EBA680}">
      <dgm:prSet/>
      <dgm:spPr/>
      <dgm:t>
        <a:bodyPr/>
        <a:lstStyle/>
        <a:p>
          <a:r>
            <a:rPr lang="en-US" dirty="0"/>
            <a:t>Analysis and Model Processing</a:t>
          </a:r>
        </a:p>
      </dgm:t>
    </dgm:pt>
    <dgm:pt modelId="{420B7A51-EA3F-45AA-B0A8-5219A7F1FCD3}" type="parTrans" cxnId="{65852F28-40FB-4ED0-A5C9-52A0654AC6AB}">
      <dgm:prSet/>
      <dgm:spPr/>
      <dgm:t>
        <a:bodyPr/>
        <a:lstStyle/>
        <a:p>
          <a:endParaRPr lang="en-US"/>
        </a:p>
      </dgm:t>
    </dgm:pt>
    <dgm:pt modelId="{0E1DEC89-051B-4083-969A-E2B5CBF5C110}" type="sibTrans" cxnId="{65852F28-40FB-4ED0-A5C9-52A0654AC6AB}">
      <dgm:prSet/>
      <dgm:spPr/>
      <dgm:t>
        <a:bodyPr/>
        <a:lstStyle/>
        <a:p>
          <a:endParaRPr lang="en-US"/>
        </a:p>
      </dgm:t>
    </dgm:pt>
    <dgm:pt modelId="{EE09EF14-9DE4-48C5-9A08-2320632E845B}">
      <dgm:prSet custT="1"/>
      <dgm:spPr>
        <a:solidFill>
          <a:srgbClr val="0070C0"/>
        </a:solidFill>
      </dgm:spPr>
      <dgm:t>
        <a:bodyPr/>
        <a:lstStyle/>
        <a:p>
          <a:r>
            <a:rPr lang="en-US" sz="1600" b="1" dirty="0"/>
            <a:t>4</a:t>
          </a:r>
          <a:endParaRPr lang="en-US" sz="1300" b="1" dirty="0"/>
        </a:p>
      </dgm:t>
    </dgm:pt>
    <dgm:pt modelId="{6F493619-C3A0-420C-AB42-FB6618D9B4D7}" type="sibTrans" cxnId="{4B4A95EA-FBC6-41E7-9C23-E5DE0AFF81ED}">
      <dgm:prSet/>
      <dgm:spPr/>
      <dgm:t>
        <a:bodyPr/>
        <a:lstStyle/>
        <a:p>
          <a:endParaRPr lang="en-US"/>
        </a:p>
      </dgm:t>
    </dgm:pt>
    <dgm:pt modelId="{A3F08695-4060-4943-B1E9-95E305C9E545}" type="parTrans" cxnId="{4B4A95EA-FBC6-41E7-9C23-E5DE0AFF81ED}">
      <dgm:prSet/>
      <dgm:spPr/>
      <dgm:t>
        <a:bodyPr/>
        <a:lstStyle/>
        <a:p>
          <a:endParaRPr lang="en-US"/>
        </a:p>
      </dgm:t>
    </dgm:pt>
    <dgm:pt modelId="{CEEE662A-6FF2-4E22-893B-9984CD1B128E}">
      <dgm:prSet phldrT="[Text]" custT="1"/>
      <dgm:spPr>
        <a:solidFill>
          <a:srgbClr val="0070C0"/>
        </a:solidFill>
      </dgm:spPr>
      <dgm:t>
        <a:bodyPr/>
        <a:lstStyle/>
        <a:p>
          <a:r>
            <a:rPr lang="en-US" sz="1600" b="1" dirty="0"/>
            <a:t>1</a:t>
          </a:r>
        </a:p>
      </dgm:t>
    </dgm:pt>
    <dgm:pt modelId="{28E374B7-B5AC-49CA-9A54-851FF6DDB030}" type="parTrans" cxnId="{C636DB27-74C4-42BE-9713-37529CE6E59F}">
      <dgm:prSet/>
      <dgm:spPr/>
      <dgm:t>
        <a:bodyPr/>
        <a:lstStyle/>
        <a:p>
          <a:endParaRPr lang="en-US"/>
        </a:p>
      </dgm:t>
    </dgm:pt>
    <dgm:pt modelId="{5139877A-8B25-468C-A1F9-22872B662331}" type="sibTrans" cxnId="{C636DB27-74C4-42BE-9713-37529CE6E59F}">
      <dgm:prSet/>
      <dgm:spPr/>
      <dgm:t>
        <a:bodyPr/>
        <a:lstStyle/>
        <a:p>
          <a:endParaRPr lang="en-US"/>
        </a:p>
      </dgm:t>
    </dgm:pt>
    <dgm:pt modelId="{7FCEC49C-E259-4A70-AA2C-AEBD954C2450}">
      <dgm:prSet phldrT="[Text]"/>
      <dgm:spPr>
        <a:solidFill>
          <a:schemeClr val="tx1"/>
        </a:solidFill>
      </dgm:spPr>
      <dgm:t>
        <a:bodyPr/>
        <a:lstStyle/>
        <a:p>
          <a:endParaRPr lang="en-US" dirty="0"/>
        </a:p>
      </dgm:t>
    </dgm:pt>
    <dgm:pt modelId="{A3167371-3299-4179-8CBB-8F19C6B15BE6}" type="parTrans" cxnId="{E33F21E9-3FD1-44B3-B7E5-13E2F0F35FA3}">
      <dgm:prSet/>
      <dgm:spPr/>
      <dgm:t>
        <a:bodyPr/>
        <a:lstStyle/>
        <a:p>
          <a:endParaRPr lang="en-US"/>
        </a:p>
      </dgm:t>
    </dgm:pt>
    <dgm:pt modelId="{069126D9-3573-4103-9B24-645D345166E7}" type="sibTrans" cxnId="{E33F21E9-3FD1-44B3-B7E5-13E2F0F35FA3}">
      <dgm:prSet/>
      <dgm:spPr/>
      <dgm:t>
        <a:bodyPr/>
        <a:lstStyle/>
        <a:p>
          <a:endParaRPr lang="en-US"/>
        </a:p>
      </dgm:t>
    </dgm:pt>
    <dgm:pt modelId="{93A443B6-0695-4F87-8D0B-10DA14641518}">
      <dgm:prSet phldrT="[Text]"/>
      <dgm:spPr/>
      <dgm:t>
        <a:bodyPr/>
        <a:lstStyle/>
        <a:p>
          <a:r>
            <a:rPr lang="en-US"/>
            <a:t>Start</a:t>
          </a:r>
        </a:p>
      </dgm:t>
    </dgm:pt>
    <dgm:pt modelId="{A660AEAC-E875-4A48-916F-37A799C332EE}" type="parTrans" cxnId="{5CC5FE18-520F-4371-9573-18EA1856EB3F}">
      <dgm:prSet/>
      <dgm:spPr/>
      <dgm:t>
        <a:bodyPr/>
        <a:lstStyle/>
        <a:p>
          <a:endParaRPr lang="en-US"/>
        </a:p>
      </dgm:t>
    </dgm:pt>
    <dgm:pt modelId="{2378ACEC-C530-4BB0-B497-AF9E50FBF2A3}" type="sibTrans" cxnId="{5CC5FE18-520F-4371-9573-18EA1856EB3F}">
      <dgm:prSet/>
      <dgm:spPr/>
      <dgm:t>
        <a:bodyPr/>
        <a:lstStyle/>
        <a:p>
          <a:endParaRPr lang="en-US"/>
        </a:p>
      </dgm:t>
    </dgm:pt>
    <dgm:pt modelId="{1D4656CA-E057-4D49-98CE-AC31955E9F83}">
      <dgm:prSet phldrT="[Text]"/>
      <dgm:spPr/>
      <dgm:t>
        <a:bodyPr/>
        <a:lstStyle/>
        <a:p>
          <a:r>
            <a:rPr lang="en-US"/>
            <a:t>Conclusion</a:t>
          </a:r>
        </a:p>
      </dgm:t>
    </dgm:pt>
    <dgm:pt modelId="{38F3D258-F270-40BE-9B9C-AF8820C0C345}" type="parTrans" cxnId="{48C36832-2CE4-4125-ADEA-9879097BE76B}">
      <dgm:prSet/>
      <dgm:spPr/>
      <dgm:t>
        <a:bodyPr/>
        <a:lstStyle/>
        <a:p>
          <a:endParaRPr lang="en-US"/>
        </a:p>
      </dgm:t>
    </dgm:pt>
    <dgm:pt modelId="{5CE7D73B-40D0-4AB0-A8A9-4BC0626CF7D4}" type="sibTrans" cxnId="{48C36832-2CE4-4125-ADEA-9879097BE76B}">
      <dgm:prSet/>
      <dgm:spPr/>
      <dgm:t>
        <a:bodyPr/>
        <a:lstStyle/>
        <a:p>
          <a:endParaRPr lang="en-US"/>
        </a:p>
      </dgm:t>
    </dgm:pt>
    <dgm:pt modelId="{97E88E53-61D7-41B1-9F15-028133A9D6B4}">
      <dgm:prSet/>
      <dgm:spPr/>
      <dgm:t>
        <a:bodyPr/>
        <a:lstStyle/>
        <a:p>
          <a:r>
            <a:rPr lang="en-US" dirty="0"/>
            <a:t>End</a:t>
          </a:r>
        </a:p>
      </dgm:t>
    </dgm:pt>
    <dgm:pt modelId="{AD53FB34-9CDC-423F-85FC-3A8F8D79C8CC}" type="parTrans" cxnId="{867A5C0C-4C33-426E-B8BF-9DE8B3746793}">
      <dgm:prSet/>
      <dgm:spPr/>
      <dgm:t>
        <a:bodyPr/>
        <a:lstStyle/>
        <a:p>
          <a:endParaRPr lang="en-US"/>
        </a:p>
      </dgm:t>
    </dgm:pt>
    <dgm:pt modelId="{0EE65023-3429-44FC-B28B-BD8F1DD3464F}" type="sibTrans" cxnId="{867A5C0C-4C33-426E-B8BF-9DE8B3746793}">
      <dgm:prSet/>
      <dgm:spPr/>
      <dgm:t>
        <a:bodyPr/>
        <a:lstStyle/>
        <a:p>
          <a:endParaRPr lang="en-US"/>
        </a:p>
      </dgm:t>
    </dgm:pt>
    <dgm:pt modelId="{709C0520-8EA7-477B-8FA6-BBDA9DEAC864}" type="pres">
      <dgm:prSet presAssocID="{9F001A35-BA4B-41BC-8073-668427D28B1B}" presName="linearFlow" presStyleCnt="0">
        <dgm:presLayoutVars>
          <dgm:dir/>
          <dgm:animLvl val="lvl"/>
          <dgm:resizeHandles val="exact"/>
        </dgm:presLayoutVars>
      </dgm:prSet>
      <dgm:spPr/>
    </dgm:pt>
    <dgm:pt modelId="{DC911A52-C462-47C7-BD44-09E47F68CAAB}" type="pres">
      <dgm:prSet presAssocID="{B94A562B-7EB2-4D94-9F77-F31B5C105C2D}" presName="composite" presStyleCnt="0"/>
      <dgm:spPr/>
    </dgm:pt>
    <dgm:pt modelId="{F60A580A-3156-4D4B-B2DC-80AC22803E1E}" type="pres">
      <dgm:prSet presAssocID="{B94A562B-7EB2-4D94-9F77-F31B5C105C2D}" presName="parentText" presStyleLbl="alignNode1" presStyleIdx="0" presStyleCnt="8">
        <dgm:presLayoutVars>
          <dgm:chMax val="1"/>
          <dgm:bulletEnabled val="1"/>
        </dgm:presLayoutVars>
      </dgm:prSet>
      <dgm:spPr/>
    </dgm:pt>
    <dgm:pt modelId="{4FC9F448-04B6-4EFA-8753-448578798CE8}" type="pres">
      <dgm:prSet presAssocID="{B94A562B-7EB2-4D94-9F77-F31B5C105C2D}" presName="descendantText" presStyleLbl="alignAcc1" presStyleIdx="0" presStyleCnt="8">
        <dgm:presLayoutVars>
          <dgm:bulletEnabled val="1"/>
        </dgm:presLayoutVars>
      </dgm:prSet>
      <dgm:spPr/>
    </dgm:pt>
    <dgm:pt modelId="{9C69FA0C-0B0D-45BD-89C4-A72447C90EEB}" type="pres">
      <dgm:prSet presAssocID="{9BD3E2A1-D5E6-4C3A-B6B6-BDA36C7C9968}" presName="sp" presStyleCnt="0"/>
      <dgm:spPr/>
    </dgm:pt>
    <dgm:pt modelId="{9494B8EB-72D6-465A-9376-31DB4C993823}" type="pres">
      <dgm:prSet presAssocID="{CEEE662A-6FF2-4E22-893B-9984CD1B128E}" presName="composite" presStyleCnt="0"/>
      <dgm:spPr/>
    </dgm:pt>
    <dgm:pt modelId="{5F8E9A05-07FA-42DA-9864-DB73887FEB82}" type="pres">
      <dgm:prSet presAssocID="{CEEE662A-6FF2-4E22-893B-9984CD1B128E}" presName="parentText" presStyleLbl="alignNode1" presStyleIdx="1" presStyleCnt="8">
        <dgm:presLayoutVars>
          <dgm:chMax val="1"/>
          <dgm:bulletEnabled val="1"/>
        </dgm:presLayoutVars>
      </dgm:prSet>
      <dgm:spPr/>
    </dgm:pt>
    <dgm:pt modelId="{F93FB2D2-40C1-4FFF-B4B7-DAC70F575F74}" type="pres">
      <dgm:prSet presAssocID="{CEEE662A-6FF2-4E22-893B-9984CD1B128E}" presName="descendantText" presStyleLbl="alignAcc1" presStyleIdx="1" presStyleCnt="8">
        <dgm:presLayoutVars>
          <dgm:bulletEnabled val="1"/>
        </dgm:presLayoutVars>
      </dgm:prSet>
      <dgm:spPr/>
    </dgm:pt>
    <dgm:pt modelId="{C811AAA7-5718-4A79-B7DA-05CD0590BE14}" type="pres">
      <dgm:prSet presAssocID="{5139877A-8B25-468C-A1F9-22872B662331}" presName="sp" presStyleCnt="0"/>
      <dgm:spPr/>
    </dgm:pt>
    <dgm:pt modelId="{2271FB38-F9EB-4F5A-87A1-2CF8A2D9DD92}" type="pres">
      <dgm:prSet presAssocID="{622B0877-AD8B-4EF9-AEBB-8FB188122E7D}" presName="composite" presStyleCnt="0"/>
      <dgm:spPr/>
    </dgm:pt>
    <dgm:pt modelId="{A3F5684C-4A7C-4143-8748-85A295395FC1}" type="pres">
      <dgm:prSet presAssocID="{622B0877-AD8B-4EF9-AEBB-8FB188122E7D}" presName="parentText" presStyleLbl="alignNode1" presStyleIdx="2" presStyleCnt="8">
        <dgm:presLayoutVars>
          <dgm:chMax val="1"/>
          <dgm:bulletEnabled val="1"/>
        </dgm:presLayoutVars>
      </dgm:prSet>
      <dgm:spPr/>
    </dgm:pt>
    <dgm:pt modelId="{4E96D74D-78BE-440F-B7CB-6BD955F2396D}" type="pres">
      <dgm:prSet presAssocID="{622B0877-AD8B-4EF9-AEBB-8FB188122E7D}" presName="descendantText" presStyleLbl="alignAcc1" presStyleIdx="2" presStyleCnt="8">
        <dgm:presLayoutVars>
          <dgm:bulletEnabled val="1"/>
        </dgm:presLayoutVars>
      </dgm:prSet>
      <dgm:spPr/>
    </dgm:pt>
    <dgm:pt modelId="{D2EDA180-A8BD-4DBF-BA42-997449900E3C}" type="pres">
      <dgm:prSet presAssocID="{4EFE5FEF-E33A-4F1E-8BA2-DD7553BFB1F3}" presName="sp" presStyleCnt="0"/>
      <dgm:spPr/>
    </dgm:pt>
    <dgm:pt modelId="{5AC2049D-5B10-4499-960A-A6EE9F776E46}" type="pres">
      <dgm:prSet presAssocID="{527F24DF-BDA7-4344-A3F1-554F29A4ACCA}" presName="composite" presStyleCnt="0"/>
      <dgm:spPr/>
    </dgm:pt>
    <dgm:pt modelId="{71BCF79F-5760-4AD9-92F1-9B42E796530E}" type="pres">
      <dgm:prSet presAssocID="{527F24DF-BDA7-4344-A3F1-554F29A4ACCA}" presName="parentText" presStyleLbl="alignNode1" presStyleIdx="3" presStyleCnt="8">
        <dgm:presLayoutVars>
          <dgm:chMax val="1"/>
          <dgm:bulletEnabled val="1"/>
        </dgm:presLayoutVars>
      </dgm:prSet>
      <dgm:spPr/>
    </dgm:pt>
    <dgm:pt modelId="{299AC4E7-44CA-4F39-9FA1-83BBE7F57DA3}" type="pres">
      <dgm:prSet presAssocID="{527F24DF-BDA7-4344-A3F1-554F29A4ACCA}" presName="descendantText" presStyleLbl="alignAcc1" presStyleIdx="3" presStyleCnt="8" custLinFactNeighborX="0" custLinFactNeighborY="-1695">
        <dgm:presLayoutVars>
          <dgm:bulletEnabled val="1"/>
        </dgm:presLayoutVars>
      </dgm:prSet>
      <dgm:spPr/>
    </dgm:pt>
    <dgm:pt modelId="{7255E563-62AE-49BF-BEFD-43DD24F9C9D0}" type="pres">
      <dgm:prSet presAssocID="{DA49A819-80B6-426A-B5C1-461CFAE99C37}" presName="sp" presStyleCnt="0"/>
      <dgm:spPr/>
    </dgm:pt>
    <dgm:pt modelId="{F7D149A3-2C53-4131-96E0-ED675B2BE674}" type="pres">
      <dgm:prSet presAssocID="{EE09EF14-9DE4-48C5-9A08-2320632E845B}" presName="composite" presStyleCnt="0"/>
      <dgm:spPr/>
    </dgm:pt>
    <dgm:pt modelId="{96535F02-DE1C-4403-97D7-6414B563C9FB}" type="pres">
      <dgm:prSet presAssocID="{EE09EF14-9DE4-48C5-9A08-2320632E845B}" presName="parentText" presStyleLbl="alignNode1" presStyleIdx="4" presStyleCnt="8">
        <dgm:presLayoutVars>
          <dgm:chMax val="1"/>
          <dgm:bulletEnabled val="1"/>
        </dgm:presLayoutVars>
      </dgm:prSet>
      <dgm:spPr/>
    </dgm:pt>
    <dgm:pt modelId="{A0D1E0AE-97AA-4F95-A89C-01130B0D8AC0}" type="pres">
      <dgm:prSet presAssocID="{EE09EF14-9DE4-48C5-9A08-2320632E845B}" presName="descendantText" presStyleLbl="alignAcc1" presStyleIdx="4" presStyleCnt="8" custLinFactNeighborX="0">
        <dgm:presLayoutVars>
          <dgm:bulletEnabled val="1"/>
        </dgm:presLayoutVars>
      </dgm:prSet>
      <dgm:spPr/>
    </dgm:pt>
    <dgm:pt modelId="{B3883367-03C9-46B1-BB24-39BAF0637BEB}" type="pres">
      <dgm:prSet presAssocID="{6F493619-C3A0-420C-AB42-FB6618D9B4D7}" presName="sp" presStyleCnt="0"/>
      <dgm:spPr/>
    </dgm:pt>
    <dgm:pt modelId="{61FCAF6A-6D3A-4928-83CE-DE80114869B7}" type="pres">
      <dgm:prSet presAssocID="{31D9E018-A7BD-452D-A9DF-A5169F7D6201}" presName="composite" presStyleCnt="0"/>
      <dgm:spPr/>
    </dgm:pt>
    <dgm:pt modelId="{C116A541-DD4D-4266-88A6-C492D3453575}" type="pres">
      <dgm:prSet presAssocID="{31D9E018-A7BD-452D-A9DF-A5169F7D6201}" presName="parentText" presStyleLbl="alignNode1" presStyleIdx="5" presStyleCnt="8">
        <dgm:presLayoutVars>
          <dgm:chMax val="1"/>
          <dgm:bulletEnabled val="1"/>
        </dgm:presLayoutVars>
      </dgm:prSet>
      <dgm:spPr/>
    </dgm:pt>
    <dgm:pt modelId="{FB3EAC31-D97A-4D1F-8056-5C086A93E084}" type="pres">
      <dgm:prSet presAssocID="{31D9E018-A7BD-452D-A9DF-A5169F7D6201}" presName="descendantText" presStyleLbl="alignAcc1" presStyleIdx="5" presStyleCnt="8">
        <dgm:presLayoutVars>
          <dgm:bulletEnabled val="1"/>
        </dgm:presLayoutVars>
      </dgm:prSet>
      <dgm:spPr/>
    </dgm:pt>
    <dgm:pt modelId="{F4DBE52C-181C-46A1-BD5F-50728FF7671F}" type="pres">
      <dgm:prSet presAssocID="{B4CAD4AE-FBBA-415B-8A82-A666F2DE2205}" presName="sp" presStyleCnt="0"/>
      <dgm:spPr/>
    </dgm:pt>
    <dgm:pt modelId="{3FDC0264-2082-4E3D-B4EE-89D24D80545D}" type="pres">
      <dgm:prSet presAssocID="{3A96C3D2-AEAD-42D1-8D69-78824EE7A12A}" presName="composite" presStyleCnt="0"/>
      <dgm:spPr/>
    </dgm:pt>
    <dgm:pt modelId="{43541D72-3B1F-4DAE-9689-D61B50074DB8}" type="pres">
      <dgm:prSet presAssocID="{3A96C3D2-AEAD-42D1-8D69-78824EE7A12A}" presName="parentText" presStyleLbl="alignNode1" presStyleIdx="6" presStyleCnt="8">
        <dgm:presLayoutVars>
          <dgm:chMax val="1"/>
          <dgm:bulletEnabled val="1"/>
        </dgm:presLayoutVars>
      </dgm:prSet>
      <dgm:spPr/>
    </dgm:pt>
    <dgm:pt modelId="{8651C228-2393-4D4A-8DDC-4DB42F8DF1F2}" type="pres">
      <dgm:prSet presAssocID="{3A96C3D2-AEAD-42D1-8D69-78824EE7A12A}" presName="descendantText" presStyleLbl="alignAcc1" presStyleIdx="6" presStyleCnt="8">
        <dgm:presLayoutVars>
          <dgm:bulletEnabled val="1"/>
        </dgm:presLayoutVars>
      </dgm:prSet>
      <dgm:spPr/>
    </dgm:pt>
    <dgm:pt modelId="{27E146ED-1BBC-4E14-8A45-CD20E4B22148}" type="pres">
      <dgm:prSet presAssocID="{301497F6-D93C-4638-8349-6404168D06E9}" presName="sp" presStyleCnt="0"/>
      <dgm:spPr/>
    </dgm:pt>
    <dgm:pt modelId="{C3AA1FD1-4FC1-4A26-808B-9D89FD5ACF09}" type="pres">
      <dgm:prSet presAssocID="{7FCEC49C-E259-4A70-AA2C-AEBD954C2450}" presName="composite" presStyleCnt="0"/>
      <dgm:spPr/>
    </dgm:pt>
    <dgm:pt modelId="{E4ACE353-BF08-4AB3-978B-E4392ECB6B8C}" type="pres">
      <dgm:prSet presAssocID="{7FCEC49C-E259-4A70-AA2C-AEBD954C2450}" presName="parentText" presStyleLbl="alignNode1" presStyleIdx="7" presStyleCnt="8">
        <dgm:presLayoutVars>
          <dgm:chMax val="1"/>
          <dgm:bulletEnabled val="1"/>
        </dgm:presLayoutVars>
      </dgm:prSet>
      <dgm:spPr/>
    </dgm:pt>
    <dgm:pt modelId="{8E5F4106-0C57-4F59-9534-4668B0648939}" type="pres">
      <dgm:prSet presAssocID="{7FCEC49C-E259-4A70-AA2C-AEBD954C2450}" presName="descendantText" presStyleLbl="alignAcc1" presStyleIdx="7" presStyleCnt="8">
        <dgm:presLayoutVars>
          <dgm:bulletEnabled val="1"/>
        </dgm:presLayoutVars>
      </dgm:prSet>
      <dgm:spPr/>
    </dgm:pt>
  </dgm:ptLst>
  <dgm:cxnLst>
    <dgm:cxn modelId="{EB979501-BDB1-49EB-9385-90B947392CAD}" type="presOf" srcId="{31D9E018-A7BD-452D-A9DF-A5169F7D6201}" destId="{C116A541-DD4D-4266-88A6-C492D3453575}" srcOrd="0" destOrd="0" presId="urn:microsoft.com/office/officeart/2005/8/layout/chevron2"/>
    <dgm:cxn modelId="{D7650D0C-70BC-4736-BF1F-3B4D51B81338}" type="presOf" srcId="{622B0877-AD8B-4EF9-AEBB-8FB188122E7D}" destId="{A3F5684C-4A7C-4143-8748-85A295395FC1}" srcOrd="0" destOrd="0" presId="urn:microsoft.com/office/officeart/2005/8/layout/chevron2"/>
    <dgm:cxn modelId="{867A5C0C-4C33-426E-B8BF-9DE8B3746793}" srcId="{7FCEC49C-E259-4A70-AA2C-AEBD954C2450}" destId="{97E88E53-61D7-41B1-9F15-028133A9D6B4}" srcOrd="0" destOrd="0" parTransId="{AD53FB34-9CDC-423F-85FC-3A8F8D79C8CC}" sibTransId="{0EE65023-3429-44FC-B28B-BD8F1DD3464F}"/>
    <dgm:cxn modelId="{5CC5FE18-520F-4371-9573-18EA1856EB3F}" srcId="{B94A562B-7EB2-4D94-9F77-F31B5C105C2D}" destId="{93A443B6-0695-4F87-8D0B-10DA14641518}" srcOrd="0" destOrd="0" parTransId="{A660AEAC-E875-4A48-916F-37A799C332EE}" sibTransId="{2378ACEC-C530-4BB0-B497-AF9E50FBF2A3}"/>
    <dgm:cxn modelId="{E922EE1D-0C1C-48A2-ABB3-11255F22F5C6}" srcId="{9F001A35-BA4B-41BC-8073-668427D28B1B}" destId="{B94A562B-7EB2-4D94-9F77-F31B5C105C2D}" srcOrd="0" destOrd="0" parTransId="{7233F99E-C9AB-4E0E-B63B-3F47246B9CD0}" sibTransId="{9BD3E2A1-D5E6-4C3A-B6B6-BDA36C7C9968}"/>
    <dgm:cxn modelId="{05E7DA21-1B98-403A-B415-99DF65C43BDB}" type="presOf" srcId="{9F001A35-BA4B-41BC-8073-668427D28B1B}" destId="{709C0520-8EA7-477B-8FA6-BBDA9DEAC864}" srcOrd="0" destOrd="0" presId="urn:microsoft.com/office/officeart/2005/8/layout/chevron2"/>
    <dgm:cxn modelId="{74AC0827-1630-4334-A869-844F9E813120}" type="presOf" srcId="{527F24DF-BDA7-4344-A3F1-554F29A4ACCA}" destId="{71BCF79F-5760-4AD9-92F1-9B42E796530E}" srcOrd="0" destOrd="0" presId="urn:microsoft.com/office/officeart/2005/8/layout/chevron2"/>
    <dgm:cxn modelId="{C636DB27-74C4-42BE-9713-37529CE6E59F}" srcId="{9F001A35-BA4B-41BC-8073-668427D28B1B}" destId="{CEEE662A-6FF2-4E22-893B-9984CD1B128E}" srcOrd="1" destOrd="0" parTransId="{28E374B7-B5AC-49CA-9A54-851FF6DDB030}" sibTransId="{5139877A-8B25-468C-A1F9-22872B662331}"/>
    <dgm:cxn modelId="{65852F28-40FB-4ED0-A5C9-52A0654AC6AB}" srcId="{EE09EF14-9DE4-48C5-9A08-2320632E845B}" destId="{CAE3DFFD-99CB-407F-891F-72D6F4EBA680}" srcOrd="0" destOrd="0" parTransId="{420B7A51-EA3F-45AA-B0A8-5219A7F1FCD3}" sibTransId="{0E1DEC89-051B-4083-969A-E2B5CBF5C110}"/>
    <dgm:cxn modelId="{48C36832-2CE4-4125-ADEA-9879097BE76B}" srcId="{3A96C3D2-AEAD-42D1-8D69-78824EE7A12A}" destId="{1D4656CA-E057-4D49-98CE-AC31955E9F83}" srcOrd="0" destOrd="0" parTransId="{38F3D258-F270-40BE-9B9C-AF8820C0C345}" sibTransId="{5CE7D73B-40D0-4AB0-A8A9-4BC0626CF7D4}"/>
    <dgm:cxn modelId="{CE24323D-2169-4513-8815-0AF95C59965C}" srcId="{CEEE662A-6FF2-4E22-893B-9984CD1B128E}" destId="{F001FC4A-A9A9-4EF3-97E1-6AE061EA980C}" srcOrd="0" destOrd="0" parTransId="{9B0F5E2E-475D-4808-B5C9-760C2BF5BE66}" sibTransId="{69B9DF96-4FE9-4277-894D-875CD326441D}"/>
    <dgm:cxn modelId="{0893F043-5FD3-4279-80AC-49F4D0B1B5F2}" srcId="{9F001A35-BA4B-41BC-8073-668427D28B1B}" destId="{3A96C3D2-AEAD-42D1-8D69-78824EE7A12A}" srcOrd="6" destOrd="0" parTransId="{AE9B4D41-0B9C-4C49-9321-D6193C2E7B61}" sibTransId="{301497F6-D93C-4638-8349-6404168D06E9}"/>
    <dgm:cxn modelId="{7EB22267-9F28-4673-B732-EAA1A8E4DF0B}" type="presOf" srcId="{EE09EF14-9DE4-48C5-9A08-2320632E845B}" destId="{96535F02-DE1C-4403-97D7-6414B563C9FB}" srcOrd="0" destOrd="0" presId="urn:microsoft.com/office/officeart/2005/8/layout/chevron2"/>
    <dgm:cxn modelId="{1D099B4A-EE8F-48DA-9779-5A0F9ABD3CC0}" type="presOf" srcId="{CAE3DFFD-99CB-407F-891F-72D6F4EBA680}" destId="{A0D1E0AE-97AA-4F95-A89C-01130B0D8AC0}" srcOrd="0" destOrd="0" presId="urn:microsoft.com/office/officeart/2005/8/layout/chevron2"/>
    <dgm:cxn modelId="{2261AA77-27A5-4796-8C09-9240908EED1A}" type="presOf" srcId="{CEEE662A-6FF2-4E22-893B-9984CD1B128E}" destId="{5F8E9A05-07FA-42DA-9864-DB73887FEB82}" srcOrd="0" destOrd="0" presId="urn:microsoft.com/office/officeart/2005/8/layout/chevron2"/>
    <dgm:cxn modelId="{CBA90179-656D-43B1-93DD-7B1A2B5C0DD1}" srcId="{31D9E018-A7BD-452D-A9DF-A5169F7D6201}" destId="{779299DC-898B-4FCD-B6A3-D6800816B950}" srcOrd="0" destOrd="0" parTransId="{3BED989A-9CBE-4675-9E2A-B6CB919506B7}" sibTransId="{D8A159B1-1484-4652-B3CE-0D90B8030B64}"/>
    <dgm:cxn modelId="{7F914281-FAB2-4F0E-9082-B20D00E2D7D7}" type="presOf" srcId="{F001FC4A-A9A9-4EF3-97E1-6AE061EA980C}" destId="{F93FB2D2-40C1-4FFF-B4B7-DAC70F575F74}" srcOrd="0" destOrd="0" presId="urn:microsoft.com/office/officeart/2005/8/layout/chevron2"/>
    <dgm:cxn modelId="{943D0484-29AA-42E6-8F5E-707315005356}" type="presOf" srcId="{45F48EE3-11B8-4F80-9613-1A7591A8809F}" destId="{299AC4E7-44CA-4F39-9FA1-83BBE7F57DA3}" srcOrd="0" destOrd="0" presId="urn:microsoft.com/office/officeart/2005/8/layout/chevron2"/>
    <dgm:cxn modelId="{0AC6EA87-2E91-4F23-A211-4E8726CB0AFC}" srcId="{9F001A35-BA4B-41BC-8073-668427D28B1B}" destId="{527F24DF-BDA7-4344-A3F1-554F29A4ACCA}" srcOrd="3" destOrd="0" parTransId="{85498168-FE0E-4A44-B517-CF52D2143050}" sibTransId="{DA49A819-80B6-426A-B5C1-461CFAE99C37}"/>
    <dgm:cxn modelId="{9778BF89-7158-40BC-84D0-9A69E9808310}" srcId="{9F001A35-BA4B-41BC-8073-668427D28B1B}" destId="{622B0877-AD8B-4EF9-AEBB-8FB188122E7D}" srcOrd="2" destOrd="0" parTransId="{C50C641B-811C-4CE6-A1E7-CF5A37512D28}" sibTransId="{4EFE5FEF-E33A-4F1E-8BA2-DD7553BFB1F3}"/>
    <dgm:cxn modelId="{8C805E91-5145-4723-A1B8-FAEE6CC0DAED}" type="presOf" srcId="{290090BD-E73F-4077-9784-B14B5BAB793E}" destId="{4E96D74D-78BE-440F-B7CB-6BD955F2396D}" srcOrd="0" destOrd="0" presId="urn:microsoft.com/office/officeart/2005/8/layout/chevron2"/>
    <dgm:cxn modelId="{FD05FB92-651B-4628-9E5E-23CF3DF8B674}" type="presOf" srcId="{B94A562B-7EB2-4D94-9F77-F31B5C105C2D}" destId="{F60A580A-3156-4D4B-B2DC-80AC22803E1E}" srcOrd="0" destOrd="0" presId="urn:microsoft.com/office/officeart/2005/8/layout/chevron2"/>
    <dgm:cxn modelId="{B32A7D9F-32AE-489B-ADB8-31E158B12779}" srcId="{622B0877-AD8B-4EF9-AEBB-8FB188122E7D}" destId="{290090BD-E73F-4077-9784-B14B5BAB793E}" srcOrd="0" destOrd="0" parTransId="{3ABB9EB3-6F67-4AA5-963A-1487B6C43441}" sibTransId="{4F8205CC-4343-43B1-972A-42B22654D999}"/>
    <dgm:cxn modelId="{99BBC0A5-DD0E-43A2-91AC-7BBADE7549C9}" type="presOf" srcId="{93A443B6-0695-4F87-8D0B-10DA14641518}" destId="{4FC9F448-04B6-4EFA-8753-448578798CE8}" srcOrd="0" destOrd="0" presId="urn:microsoft.com/office/officeart/2005/8/layout/chevron2"/>
    <dgm:cxn modelId="{9271D1A7-49BC-4834-8AB4-B9E5BFD69897}" type="presOf" srcId="{3A96C3D2-AEAD-42D1-8D69-78824EE7A12A}" destId="{43541D72-3B1F-4DAE-9689-D61B50074DB8}" srcOrd="0" destOrd="0" presId="urn:microsoft.com/office/officeart/2005/8/layout/chevron2"/>
    <dgm:cxn modelId="{5C3B31AA-E2CD-431D-B1FB-70F26DC28DF6}" type="presOf" srcId="{1D4656CA-E057-4D49-98CE-AC31955E9F83}" destId="{8651C228-2393-4D4A-8DDC-4DB42F8DF1F2}" srcOrd="0" destOrd="0" presId="urn:microsoft.com/office/officeart/2005/8/layout/chevron2"/>
    <dgm:cxn modelId="{D5ED3AB0-4AD1-4908-902F-8F9781A2C7BD}" srcId="{527F24DF-BDA7-4344-A3F1-554F29A4ACCA}" destId="{45F48EE3-11B8-4F80-9613-1A7591A8809F}" srcOrd="0" destOrd="0" parTransId="{8D723603-516E-4FC0-9B16-C406AD11B1E4}" sibTransId="{9569FA09-2C31-4F0A-A2C4-88AF404A9B38}"/>
    <dgm:cxn modelId="{38FC87B3-A196-44EA-B78A-DEC0000841D8}" type="presOf" srcId="{97E88E53-61D7-41B1-9F15-028133A9D6B4}" destId="{8E5F4106-0C57-4F59-9534-4668B0648939}" srcOrd="0" destOrd="0" presId="urn:microsoft.com/office/officeart/2005/8/layout/chevron2"/>
    <dgm:cxn modelId="{5A6413CC-993A-436D-8310-697E2152D17E}" type="presOf" srcId="{7FCEC49C-E259-4A70-AA2C-AEBD954C2450}" destId="{E4ACE353-BF08-4AB3-978B-E4392ECB6B8C}" srcOrd="0" destOrd="0" presId="urn:microsoft.com/office/officeart/2005/8/layout/chevron2"/>
    <dgm:cxn modelId="{C9705AD0-65AF-46D5-9E15-7DAB7A82D761}" type="presOf" srcId="{779299DC-898B-4FCD-B6A3-D6800816B950}" destId="{FB3EAC31-D97A-4D1F-8056-5C086A93E084}" srcOrd="0" destOrd="0" presId="urn:microsoft.com/office/officeart/2005/8/layout/chevron2"/>
    <dgm:cxn modelId="{E33F21E9-3FD1-44B3-B7E5-13E2F0F35FA3}" srcId="{9F001A35-BA4B-41BC-8073-668427D28B1B}" destId="{7FCEC49C-E259-4A70-AA2C-AEBD954C2450}" srcOrd="7" destOrd="0" parTransId="{A3167371-3299-4179-8CBB-8F19C6B15BE6}" sibTransId="{069126D9-3573-4103-9B24-645D345166E7}"/>
    <dgm:cxn modelId="{4B4A95EA-FBC6-41E7-9C23-E5DE0AFF81ED}" srcId="{9F001A35-BA4B-41BC-8073-668427D28B1B}" destId="{EE09EF14-9DE4-48C5-9A08-2320632E845B}" srcOrd="4" destOrd="0" parTransId="{A3F08695-4060-4943-B1E9-95E305C9E545}" sibTransId="{6F493619-C3A0-420C-AB42-FB6618D9B4D7}"/>
    <dgm:cxn modelId="{C6D7B8EE-937B-4F39-B727-1F6936D64A9B}" srcId="{9F001A35-BA4B-41BC-8073-668427D28B1B}" destId="{31D9E018-A7BD-452D-A9DF-A5169F7D6201}" srcOrd="5" destOrd="0" parTransId="{F8BB60B6-0931-4070-AC79-DAE02F36A651}" sibTransId="{B4CAD4AE-FBBA-415B-8A82-A666F2DE2205}"/>
    <dgm:cxn modelId="{11985D59-D313-43B5-8471-099480DB8E00}" type="presParOf" srcId="{709C0520-8EA7-477B-8FA6-BBDA9DEAC864}" destId="{DC911A52-C462-47C7-BD44-09E47F68CAAB}" srcOrd="0" destOrd="0" presId="urn:microsoft.com/office/officeart/2005/8/layout/chevron2"/>
    <dgm:cxn modelId="{8DA90304-1F14-4417-A89F-FA67E9A5A557}" type="presParOf" srcId="{DC911A52-C462-47C7-BD44-09E47F68CAAB}" destId="{F60A580A-3156-4D4B-B2DC-80AC22803E1E}" srcOrd="0" destOrd="0" presId="urn:microsoft.com/office/officeart/2005/8/layout/chevron2"/>
    <dgm:cxn modelId="{170ED1EA-D83B-4CD4-B1C1-9B8D72514FCE}" type="presParOf" srcId="{DC911A52-C462-47C7-BD44-09E47F68CAAB}" destId="{4FC9F448-04B6-4EFA-8753-448578798CE8}" srcOrd="1" destOrd="0" presId="urn:microsoft.com/office/officeart/2005/8/layout/chevron2"/>
    <dgm:cxn modelId="{9A0722E5-7160-406F-949D-A3041C095CE3}" type="presParOf" srcId="{709C0520-8EA7-477B-8FA6-BBDA9DEAC864}" destId="{9C69FA0C-0B0D-45BD-89C4-A72447C90EEB}" srcOrd="1" destOrd="0" presId="urn:microsoft.com/office/officeart/2005/8/layout/chevron2"/>
    <dgm:cxn modelId="{FD5E0D27-F4E5-483D-966C-5A4B081F3F5F}" type="presParOf" srcId="{709C0520-8EA7-477B-8FA6-BBDA9DEAC864}" destId="{9494B8EB-72D6-465A-9376-31DB4C993823}" srcOrd="2" destOrd="0" presId="urn:microsoft.com/office/officeart/2005/8/layout/chevron2"/>
    <dgm:cxn modelId="{7549D48C-70DC-4BE6-9550-92D0DDD92726}" type="presParOf" srcId="{9494B8EB-72D6-465A-9376-31DB4C993823}" destId="{5F8E9A05-07FA-42DA-9864-DB73887FEB82}" srcOrd="0" destOrd="0" presId="urn:microsoft.com/office/officeart/2005/8/layout/chevron2"/>
    <dgm:cxn modelId="{C00B9FBB-ADA4-4F33-ABA6-2BD567909C41}" type="presParOf" srcId="{9494B8EB-72D6-465A-9376-31DB4C993823}" destId="{F93FB2D2-40C1-4FFF-B4B7-DAC70F575F74}" srcOrd="1" destOrd="0" presId="urn:microsoft.com/office/officeart/2005/8/layout/chevron2"/>
    <dgm:cxn modelId="{79F13477-1395-4CE4-947C-C0FB25EFE866}" type="presParOf" srcId="{709C0520-8EA7-477B-8FA6-BBDA9DEAC864}" destId="{C811AAA7-5718-4A79-B7DA-05CD0590BE14}" srcOrd="3" destOrd="0" presId="urn:microsoft.com/office/officeart/2005/8/layout/chevron2"/>
    <dgm:cxn modelId="{15FA1035-F28D-4969-A124-A148F725BC6F}" type="presParOf" srcId="{709C0520-8EA7-477B-8FA6-BBDA9DEAC864}" destId="{2271FB38-F9EB-4F5A-87A1-2CF8A2D9DD92}" srcOrd="4" destOrd="0" presId="urn:microsoft.com/office/officeart/2005/8/layout/chevron2"/>
    <dgm:cxn modelId="{1F96A8D9-6E47-4147-AD04-5F7CF668E792}" type="presParOf" srcId="{2271FB38-F9EB-4F5A-87A1-2CF8A2D9DD92}" destId="{A3F5684C-4A7C-4143-8748-85A295395FC1}" srcOrd="0" destOrd="0" presId="urn:microsoft.com/office/officeart/2005/8/layout/chevron2"/>
    <dgm:cxn modelId="{33A7A1D9-3D1D-40E1-8BE5-D298047C8C0B}" type="presParOf" srcId="{2271FB38-F9EB-4F5A-87A1-2CF8A2D9DD92}" destId="{4E96D74D-78BE-440F-B7CB-6BD955F2396D}" srcOrd="1" destOrd="0" presId="urn:microsoft.com/office/officeart/2005/8/layout/chevron2"/>
    <dgm:cxn modelId="{0A431930-D73E-4B00-A161-D6D941CF3C50}" type="presParOf" srcId="{709C0520-8EA7-477B-8FA6-BBDA9DEAC864}" destId="{D2EDA180-A8BD-4DBF-BA42-997449900E3C}" srcOrd="5" destOrd="0" presId="urn:microsoft.com/office/officeart/2005/8/layout/chevron2"/>
    <dgm:cxn modelId="{A3E6DB8D-8A02-44AF-B27E-7530D22A0DCB}" type="presParOf" srcId="{709C0520-8EA7-477B-8FA6-BBDA9DEAC864}" destId="{5AC2049D-5B10-4499-960A-A6EE9F776E46}" srcOrd="6" destOrd="0" presId="urn:microsoft.com/office/officeart/2005/8/layout/chevron2"/>
    <dgm:cxn modelId="{B8A9B16F-13A3-4CB9-A9D5-C1F0CFDC5609}" type="presParOf" srcId="{5AC2049D-5B10-4499-960A-A6EE9F776E46}" destId="{71BCF79F-5760-4AD9-92F1-9B42E796530E}" srcOrd="0" destOrd="0" presId="urn:microsoft.com/office/officeart/2005/8/layout/chevron2"/>
    <dgm:cxn modelId="{EF38ADCA-9748-47A3-8C48-9B347C2FC99A}" type="presParOf" srcId="{5AC2049D-5B10-4499-960A-A6EE9F776E46}" destId="{299AC4E7-44CA-4F39-9FA1-83BBE7F57DA3}" srcOrd="1" destOrd="0" presId="urn:microsoft.com/office/officeart/2005/8/layout/chevron2"/>
    <dgm:cxn modelId="{E82BCB73-A719-4FF3-9D14-23EF99D09461}" type="presParOf" srcId="{709C0520-8EA7-477B-8FA6-BBDA9DEAC864}" destId="{7255E563-62AE-49BF-BEFD-43DD24F9C9D0}" srcOrd="7" destOrd="0" presId="urn:microsoft.com/office/officeart/2005/8/layout/chevron2"/>
    <dgm:cxn modelId="{5ED51529-99AD-4711-B06A-E1CD768027D3}" type="presParOf" srcId="{709C0520-8EA7-477B-8FA6-BBDA9DEAC864}" destId="{F7D149A3-2C53-4131-96E0-ED675B2BE674}" srcOrd="8" destOrd="0" presId="urn:microsoft.com/office/officeart/2005/8/layout/chevron2"/>
    <dgm:cxn modelId="{01F11E95-995C-42C6-8231-8722F9D0C58F}" type="presParOf" srcId="{F7D149A3-2C53-4131-96E0-ED675B2BE674}" destId="{96535F02-DE1C-4403-97D7-6414B563C9FB}" srcOrd="0" destOrd="0" presId="urn:microsoft.com/office/officeart/2005/8/layout/chevron2"/>
    <dgm:cxn modelId="{8EE417F4-CDDE-42C3-A2F3-74B478938486}" type="presParOf" srcId="{F7D149A3-2C53-4131-96E0-ED675B2BE674}" destId="{A0D1E0AE-97AA-4F95-A89C-01130B0D8AC0}" srcOrd="1" destOrd="0" presId="urn:microsoft.com/office/officeart/2005/8/layout/chevron2"/>
    <dgm:cxn modelId="{1D66FA47-7C96-48FE-922A-0876A34D6446}" type="presParOf" srcId="{709C0520-8EA7-477B-8FA6-BBDA9DEAC864}" destId="{B3883367-03C9-46B1-BB24-39BAF0637BEB}" srcOrd="9" destOrd="0" presId="urn:microsoft.com/office/officeart/2005/8/layout/chevron2"/>
    <dgm:cxn modelId="{EC01A684-84C9-4751-B1BC-330023164DED}" type="presParOf" srcId="{709C0520-8EA7-477B-8FA6-BBDA9DEAC864}" destId="{61FCAF6A-6D3A-4928-83CE-DE80114869B7}" srcOrd="10" destOrd="0" presId="urn:microsoft.com/office/officeart/2005/8/layout/chevron2"/>
    <dgm:cxn modelId="{A2D97B96-021C-43F0-9841-0678D9EF3588}" type="presParOf" srcId="{61FCAF6A-6D3A-4928-83CE-DE80114869B7}" destId="{C116A541-DD4D-4266-88A6-C492D3453575}" srcOrd="0" destOrd="0" presId="urn:microsoft.com/office/officeart/2005/8/layout/chevron2"/>
    <dgm:cxn modelId="{F67B8217-66E2-441C-BF18-21EECE692A0D}" type="presParOf" srcId="{61FCAF6A-6D3A-4928-83CE-DE80114869B7}" destId="{FB3EAC31-D97A-4D1F-8056-5C086A93E084}" srcOrd="1" destOrd="0" presId="urn:microsoft.com/office/officeart/2005/8/layout/chevron2"/>
    <dgm:cxn modelId="{56BFA1EC-DF31-4469-AE30-E036CEE4C858}" type="presParOf" srcId="{709C0520-8EA7-477B-8FA6-BBDA9DEAC864}" destId="{F4DBE52C-181C-46A1-BD5F-50728FF7671F}" srcOrd="11" destOrd="0" presId="urn:microsoft.com/office/officeart/2005/8/layout/chevron2"/>
    <dgm:cxn modelId="{A9125F96-5563-4A29-88CD-DA20BB22BA8B}" type="presParOf" srcId="{709C0520-8EA7-477B-8FA6-BBDA9DEAC864}" destId="{3FDC0264-2082-4E3D-B4EE-89D24D80545D}" srcOrd="12" destOrd="0" presId="urn:microsoft.com/office/officeart/2005/8/layout/chevron2"/>
    <dgm:cxn modelId="{45AE5DEF-6EB8-4032-A5D1-C10C12E4AC71}" type="presParOf" srcId="{3FDC0264-2082-4E3D-B4EE-89D24D80545D}" destId="{43541D72-3B1F-4DAE-9689-D61B50074DB8}" srcOrd="0" destOrd="0" presId="urn:microsoft.com/office/officeart/2005/8/layout/chevron2"/>
    <dgm:cxn modelId="{DEDD1968-FA6D-4D84-A4FE-AE16F0B9E3C6}" type="presParOf" srcId="{3FDC0264-2082-4E3D-B4EE-89D24D80545D}" destId="{8651C228-2393-4D4A-8DDC-4DB42F8DF1F2}" srcOrd="1" destOrd="0" presId="urn:microsoft.com/office/officeart/2005/8/layout/chevron2"/>
    <dgm:cxn modelId="{A9BB58E2-AEB1-419D-89B4-3E326F3273FC}" type="presParOf" srcId="{709C0520-8EA7-477B-8FA6-BBDA9DEAC864}" destId="{27E146ED-1BBC-4E14-8A45-CD20E4B22148}" srcOrd="13" destOrd="0" presId="urn:microsoft.com/office/officeart/2005/8/layout/chevron2"/>
    <dgm:cxn modelId="{14E6466A-7260-479F-AC39-04E4A8243EC2}" type="presParOf" srcId="{709C0520-8EA7-477B-8FA6-BBDA9DEAC864}" destId="{C3AA1FD1-4FC1-4A26-808B-9D89FD5ACF09}" srcOrd="14" destOrd="0" presId="urn:microsoft.com/office/officeart/2005/8/layout/chevron2"/>
    <dgm:cxn modelId="{0A5449EE-EC7E-4D66-BEC8-C9CE9AD8C9A2}" type="presParOf" srcId="{C3AA1FD1-4FC1-4A26-808B-9D89FD5ACF09}" destId="{E4ACE353-BF08-4AB3-978B-E4392ECB6B8C}" srcOrd="0" destOrd="0" presId="urn:microsoft.com/office/officeart/2005/8/layout/chevron2"/>
    <dgm:cxn modelId="{409131F7-1E87-4E2F-942C-4DF2C65BC5BF}" type="presParOf" srcId="{C3AA1FD1-4FC1-4A26-808B-9D89FD5ACF09}" destId="{8E5F4106-0C57-4F59-9534-4668B064893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A580A-3156-4D4B-B2DC-80AC22803E1E}">
      <dsp:nvSpPr>
        <dsp:cNvPr id="0" name=""/>
        <dsp:cNvSpPr/>
      </dsp:nvSpPr>
      <dsp:spPr>
        <a:xfrm rot="5400000">
          <a:off x="-96564" y="101067"/>
          <a:ext cx="643764" cy="450634"/>
        </a:xfrm>
        <a:prstGeom prst="chevron">
          <a:avLst/>
        </a:prstGeom>
        <a:solidFill>
          <a:schemeClr val="tx1"/>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rot="-5400000">
        <a:off x="1" y="229819"/>
        <a:ext cx="450634" cy="193130"/>
      </dsp:txXfrm>
    </dsp:sp>
    <dsp:sp modelId="{4FC9F448-04B6-4EFA-8753-448578798CE8}">
      <dsp:nvSpPr>
        <dsp:cNvPr id="0" name=""/>
        <dsp:cNvSpPr/>
      </dsp:nvSpPr>
      <dsp:spPr>
        <a:xfrm rot="5400000">
          <a:off x="5045294" y="-4590155"/>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Start</a:t>
          </a:r>
        </a:p>
      </dsp:txBody>
      <dsp:txXfrm rot="-5400000">
        <a:off x="450635" y="24931"/>
        <a:ext cx="9587338" cy="377592"/>
      </dsp:txXfrm>
    </dsp:sp>
    <dsp:sp modelId="{5F8E9A05-07FA-42DA-9864-DB73887FEB82}">
      <dsp:nvSpPr>
        <dsp:cNvPr id="0" name=""/>
        <dsp:cNvSpPr/>
      </dsp:nvSpPr>
      <dsp:spPr>
        <a:xfrm rot="5400000">
          <a:off x="-96564" y="670490"/>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1</a:t>
          </a:r>
        </a:p>
      </dsp:txBody>
      <dsp:txXfrm rot="-5400000">
        <a:off x="1" y="799242"/>
        <a:ext cx="450634" cy="193130"/>
      </dsp:txXfrm>
    </dsp:sp>
    <dsp:sp modelId="{F93FB2D2-40C1-4FFF-B4B7-DAC70F575F74}">
      <dsp:nvSpPr>
        <dsp:cNvPr id="0" name=""/>
        <dsp:cNvSpPr/>
      </dsp:nvSpPr>
      <dsp:spPr>
        <a:xfrm rot="5400000">
          <a:off x="5045184" y="-4020623"/>
          <a:ext cx="41866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Introduction</a:t>
          </a:r>
        </a:p>
      </dsp:txBody>
      <dsp:txXfrm rot="-5400000">
        <a:off x="450635" y="594364"/>
        <a:ext cx="9587327" cy="377790"/>
      </dsp:txXfrm>
    </dsp:sp>
    <dsp:sp modelId="{A3F5684C-4A7C-4143-8748-85A295395FC1}">
      <dsp:nvSpPr>
        <dsp:cNvPr id="0" name=""/>
        <dsp:cNvSpPr/>
      </dsp:nvSpPr>
      <dsp:spPr>
        <a:xfrm rot="5400000">
          <a:off x="-96564" y="1239912"/>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2</a:t>
          </a:r>
          <a:endParaRPr lang="en-US" sz="1300" b="1" kern="1200" dirty="0"/>
        </a:p>
      </dsp:txBody>
      <dsp:txXfrm rot="-5400000">
        <a:off x="1" y="1368664"/>
        <a:ext cx="450634" cy="193130"/>
      </dsp:txXfrm>
    </dsp:sp>
    <dsp:sp modelId="{4E96D74D-78BE-440F-B7CB-6BD955F2396D}">
      <dsp:nvSpPr>
        <dsp:cNvPr id="0" name=""/>
        <dsp:cNvSpPr/>
      </dsp:nvSpPr>
      <dsp:spPr>
        <a:xfrm rot="5400000">
          <a:off x="5045294" y="-3451311"/>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Objectives</a:t>
          </a:r>
        </a:p>
      </dsp:txBody>
      <dsp:txXfrm rot="-5400000">
        <a:off x="450635" y="1163775"/>
        <a:ext cx="9587338" cy="377592"/>
      </dsp:txXfrm>
    </dsp:sp>
    <dsp:sp modelId="{71BCF79F-5760-4AD9-92F1-9B42E796530E}">
      <dsp:nvSpPr>
        <dsp:cNvPr id="0" name=""/>
        <dsp:cNvSpPr/>
      </dsp:nvSpPr>
      <dsp:spPr>
        <a:xfrm rot="5400000">
          <a:off x="-96564" y="1809334"/>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3</a:t>
          </a:r>
          <a:endParaRPr lang="en-US" sz="1400" b="1" kern="1200" dirty="0"/>
        </a:p>
      </dsp:txBody>
      <dsp:txXfrm rot="-5400000">
        <a:off x="1" y="1938086"/>
        <a:ext cx="450634" cy="193130"/>
      </dsp:txXfrm>
    </dsp:sp>
    <dsp:sp modelId="{299AC4E7-44CA-4F39-9FA1-83BBE7F57DA3}">
      <dsp:nvSpPr>
        <dsp:cNvPr id="0" name=""/>
        <dsp:cNvSpPr/>
      </dsp:nvSpPr>
      <dsp:spPr>
        <a:xfrm rot="5400000">
          <a:off x="5045294" y="-2888982"/>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Methodology</a:t>
          </a:r>
        </a:p>
      </dsp:txBody>
      <dsp:txXfrm rot="-5400000">
        <a:off x="450635" y="1726104"/>
        <a:ext cx="9587338" cy="377592"/>
      </dsp:txXfrm>
    </dsp:sp>
    <dsp:sp modelId="{96535F02-DE1C-4403-97D7-6414B563C9FB}">
      <dsp:nvSpPr>
        <dsp:cNvPr id="0" name=""/>
        <dsp:cNvSpPr/>
      </dsp:nvSpPr>
      <dsp:spPr>
        <a:xfrm rot="5400000">
          <a:off x="-96564" y="2378756"/>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4</a:t>
          </a:r>
          <a:endParaRPr lang="en-US" sz="1300" b="1" kern="1200" dirty="0"/>
        </a:p>
      </dsp:txBody>
      <dsp:txXfrm rot="-5400000">
        <a:off x="1" y="2507508"/>
        <a:ext cx="450634" cy="193130"/>
      </dsp:txXfrm>
    </dsp:sp>
    <dsp:sp modelId="{A0D1E0AE-97AA-4F95-A89C-01130B0D8AC0}">
      <dsp:nvSpPr>
        <dsp:cNvPr id="0" name=""/>
        <dsp:cNvSpPr/>
      </dsp:nvSpPr>
      <dsp:spPr>
        <a:xfrm rot="5400000">
          <a:off x="5045294" y="-2312467"/>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Analysis and Model Processing</a:t>
          </a:r>
        </a:p>
      </dsp:txBody>
      <dsp:txXfrm rot="-5400000">
        <a:off x="450635" y="2302619"/>
        <a:ext cx="9587338" cy="377592"/>
      </dsp:txXfrm>
    </dsp:sp>
    <dsp:sp modelId="{C116A541-DD4D-4266-88A6-C492D3453575}">
      <dsp:nvSpPr>
        <dsp:cNvPr id="0" name=""/>
        <dsp:cNvSpPr/>
      </dsp:nvSpPr>
      <dsp:spPr>
        <a:xfrm rot="5400000">
          <a:off x="-96564" y="2948178"/>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5</a:t>
          </a:r>
        </a:p>
      </dsp:txBody>
      <dsp:txXfrm rot="-5400000">
        <a:off x="1" y="3076930"/>
        <a:ext cx="450634" cy="193130"/>
      </dsp:txXfrm>
    </dsp:sp>
    <dsp:sp modelId="{FB3EAC31-D97A-4D1F-8056-5C086A93E084}">
      <dsp:nvSpPr>
        <dsp:cNvPr id="0" name=""/>
        <dsp:cNvSpPr/>
      </dsp:nvSpPr>
      <dsp:spPr>
        <a:xfrm rot="5400000">
          <a:off x="5045294" y="-1743045"/>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Results and Discussion</a:t>
          </a:r>
        </a:p>
      </dsp:txBody>
      <dsp:txXfrm rot="-5400000">
        <a:off x="450635" y="2872041"/>
        <a:ext cx="9587338" cy="377592"/>
      </dsp:txXfrm>
    </dsp:sp>
    <dsp:sp modelId="{43541D72-3B1F-4DAE-9689-D61B50074DB8}">
      <dsp:nvSpPr>
        <dsp:cNvPr id="0" name=""/>
        <dsp:cNvSpPr/>
      </dsp:nvSpPr>
      <dsp:spPr>
        <a:xfrm rot="5400000">
          <a:off x="-96564" y="3517601"/>
          <a:ext cx="643764" cy="450634"/>
        </a:xfrm>
        <a:prstGeom prst="chevron">
          <a:avLst/>
        </a:prstGeom>
        <a:solidFill>
          <a:srgbClr val="0070C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6</a:t>
          </a:r>
          <a:endParaRPr lang="en-US" sz="1300" b="1" kern="1200" dirty="0"/>
        </a:p>
      </dsp:txBody>
      <dsp:txXfrm rot="-5400000">
        <a:off x="1" y="3646353"/>
        <a:ext cx="450634" cy="193130"/>
      </dsp:txXfrm>
    </dsp:sp>
    <dsp:sp modelId="{8651C228-2393-4D4A-8DDC-4DB42F8DF1F2}">
      <dsp:nvSpPr>
        <dsp:cNvPr id="0" name=""/>
        <dsp:cNvSpPr/>
      </dsp:nvSpPr>
      <dsp:spPr>
        <a:xfrm rot="5400000">
          <a:off x="5045294" y="-1173622"/>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Conclusion</a:t>
          </a:r>
        </a:p>
      </dsp:txBody>
      <dsp:txXfrm rot="-5400000">
        <a:off x="450635" y="3441464"/>
        <a:ext cx="9587338" cy="377592"/>
      </dsp:txXfrm>
    </dsp:sp>
    <dsp:sp modelId="{E4ACE353-BF08-4AB3-978B-E4392ECB6B8C}">
      <dsp:nvSpPr>
        <dsp:cNvPr id="0" name=""/>
        <dsp:cNvSpPr/>
      </dsp:nvSpPr>
      <dsp:spPr>
        <a:xfrm rot="5400000">
          <a:off x="-96564" y="4087023"/>
          <a:ext cx="643764" cy="450634"/>
        </a:xfrm>
        <a:prstGeom prst="chevron">
          <a:avLst/>
        </a:prstGeom>
        <a:solidFill>
          <a:schemeClr val="tx1"/>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5400000">
        <a:off x="1" y="4215775"/>
        <a:ext cx="450634" cy="193130"/>
      </dsp:txXfrm>
    </dsp:sp>
    <dsp:sp modelId="{8E5F4106-0C57-4F59-9534-4668B0648939}">
      <dsp:nvSpPr>
        <dsp:cNvPr id="0" name=""/>
        <dsp:cNvSpPr/>
      </dsp:nvSpPr>
      <dsp:spPr>
        <a:xfrm rot="5400000">
          <a:off x="5045294" y="-604200"/>
          <a:ext cx="418446" cy="960776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End</a:t>
          </a:r>
        </a:p>
      </dsp:txBody>
      <dsp:txXfrm rot="-5400000">
        <a:off x="450635" y="4010886"/>
        <a:ext cx="9587338" cy="3775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9/18/2024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hzdr.de/publications/PublDoc-13336.pdf"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online.stat.psu.edu/stat504/lesson/8" TargetMode="External"/><Relationship Id="rId4" Type="http://schemas.openxmlformats.org/officeDocument/2006/relationships/hyperlink" Target="10.1023/A:1023818214614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4400" dirty="0"/>
              <a:t>Multivariate Geochemical Classification on Stratigraphic Layers – Model Exploration and Experimentation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4" y="4917685"/>
            <a:ext cx="6269347" cy="1021498"/>
          </a:xfrm>
        </p:spPr>
        <p:txBody>
          <a:bodyPr>
            <a:normAutofit/>
          </a:bodyPr>
          <a:lstStyle/>
          <a:p>
            <a:r>
              <a:rPr lang="en-US" dirty="0">
                <a:solidFill>
                  <a:schemeClr val="tx1">
                    <a:lumMod val="85000"/>
                    <a:lumOff val="15000"/>
                  </a:schemeClr>
                </a:solidFill>
              </a:rPr>
              <a:t>Case study: bushveld complex, South Africa.</a:t>
            </a:r>
            <a:endParaRPr lang="en-US"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63" y="1"/>
            <a:ext cx="4639377" cy="6852002"/>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E52CAF-CED1-04E3-CDE5-72170EEECDD7}"/>
              </a:ext>
            </a:extLst>
          </p:cNvPr>
          <p:cNvPicPr>
            <a:picLocks noChangeAspect="1"/>
          </p:cNvPicPr>
          <p:nvPr/>
        </p:nvPicPr>
        <p:blipFill>
          <a:blip r:embed="rId3">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
        <p:nvSpPr>
          <p:cNvPr id="7" name="Subtitle 2">
            <a:extLst>
              <a:ext uri="{FF2B5EF4-FFF2-40B4-BE49-F238E27FC236}">
                <a16:creationId xmlns:a16="http://schemas.microsoft.com/office/drawing/2014/main" id="{DE6EB6F3-B6ED-228D-4307-BF1F8906C380}"/>
              </a:ext>
            </a:extLst>
          </p:cNvPr>
          <p:cNvSpPr txBox="1">
            <a:spLocks/>
          </p:cNvSpPr>
          <p:nvPr/>
        </p:nvSpPr>
        <p:spPr>
          <a:xfrm>
            <a:off x="5427754" y="6049612"/>
            <a:ext cx="3786584" cy="59686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i="1" dirty="0">
                <a:solidFill>
                  <a:schemeClr val="tx1">
                    <a:lumMod val="85000"/>
                    <a:lumOff val="15000"/>
                  </a:schemeClr>
                </a:solidFill>
                <a:latin typeface="Times New Roman" panose="02020603050405020304" pitchFamily="18" charset="0"/>
                <a:cs typeface="Times New Roman" panose="02020603050405020304" pitchFamily="18" charset="0"/>
              </a:rPr>
              <a:t>By: Muhammad </a:t>
            </a:r>
            <a:r>
              <a:rPr lang="en-US" i="1" dirty="0" err="1">
                <a:solidFill>
                  <a:schemeClr val="tx1">
                    <a:lumMod val="85000"/>
                    <a:lumOff val="15000"/>
                  </a:schemeClr>
                </a:solidFill>
                <a:latin typeface="Times New Roman" panose="02020603050405020304" pitchFamily="18" charset="0"/>
                <a:cs typeface="Times New Roman" panose="02020603050405020304" pitchFamily="18" charset="0"/>
              </a:rPr>
              <a:t>ziad</a:t>
            </a:r>
            <a:endParaRPr lang="en-US"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250C-C40E-632E-03CE-EE6FBE2F9CA8}"/>
              </a:ext>
            </a:extLst>
          </p:cNvPr>
          <p:cNvSpPr>
            <a:spLocks noGrp="1"/>
          </p:cNvSpPr>
          <p:nvPr>
            <p:ph type="title"/>
          </p:nvPr>
        </p:nvSpPr>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 Box Plot)</a:t>
            </a:r>
            <a:endParaRPr lang="en-US" dirty="0"/>
          </a:p>
        </p:txBody>
      </p:sp>
      <p:sp>
        <p:nvSpPr>
          <p:cNvPr id="3" name="Content Placeholder 2">
            <a:extLst>
              <a:ext uri="{FF2B5EF4-FFF2-40B4-BE49-F238E27FC236}">
                <a16:creationId xmlns:a16="http://schemas.microsoft.com/office/drawing/2014/main" id="{8E2078B2-8589-C854-C291-79ABCC608318}"/>
              </a:ext>
            </a:extLst>
          </p:cNvPr>
          <p:cNvSpPr>
            <a:spLocks noGrp="1"/>
          </p:cNvSpPr>
          <p:nvPr>
            <p:ph idx="1"/>
          </p:nvPr>
        </p:nvSpPr>
        <p:spPr>
          <a:xfrm>
            <a:off x="8975188" y="2007968"/>
            <a:ext cx="2504049" cy="550593"/>
          </a:xfrm>
        </p:spPr>
        <p:txBody>
          <a:bodyPr>
            <a:normAutofit/>
          </a:bodyPr>
          <a:lstStyle/>
          <a:p>
            <a:pPr lvl="1"/>
            <a:r>
              <a:rPr lang="en-US" dirty="0"/>
              <a:t>Box Plot (Initial Data)</a:t>
            </a:r>
          </a:p>
        </p:txBody>
      </p:sp>
      <p:pic>
        <p:nvPicPr>
          <p:cNvPr id="4" name="Picture 3">
            <a:extLst>
              <a:ext uri="{FF2B5EF4-FFF2-40B4-BE49-F238E27FC236}">
                <a16:creationId xmlns:a16="http://schemas.microsoft.com/office/drawing/2014/main" id="{912D0569-57B3-E7C3-BA86-B5E888FF7D47}"/>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12" name="Picture 11">
            <a:extLst>
              <a:ext uri="{FF2B5EF4-FFF2-40B4-BE49-F238E27FC236}">
                <a16:creationId xmlns:a16="http://schemas.microsoft.com/office/drawing/2014/main" id="{FE4EAF64-6D94-D4EF-987B-14C87F3E46DD}"/>
              </a:ext>
            </a:extLst>
          </p:cNvPr>
          <p:cNvPicPr>
            <a:picLocks noChangeAspect="1"/>
          </p:cNvPicPr>
          <p:nvPr/>
        </p:nvPicPr>
        <p:blipFill>
          <a:blip r:embed="rId3"/>
          <a:stretch>
            <a:fillRect/>
          </a:stretch>
        </p:blipFill>
        <p:spPr>
          <a:xfrm>
            <a:off x="1097280" y="2007968"/>
            <a:ext cx="5134333" cy="4139751"/>
          </a:xfrm>
          <a:prstGeom prst="rect">
            <a:avLst/>
          </a:prstGeom>
        </p:spPr>
      </p:pic>
      <p:pic>
        <p:nvPicPr>
          <p:cNvPr id="14" name="Picture 13">
            <a:extLst>
              <a:ext uri="{FF2B5EF4-FFF2-40B4-BE49-F238E27FC236}">
                <a16:creationId xmlns:a16="http://schemas.microsoft.com/office/drawing/2014/main" id="{D8539795-BCB4-3015-B856-C187451A55F5}"/>
              </a:ext>
            </a:extLst>
          </p:cNvPr>
          <p:cNvPicPr>
            <a:picLocks noChangeAspect="1"/>
          </p:cNvPicPr>
          <p:nvPr/>
        </p:nvPicPr>
        <p:blipFill>
          <a:blip r:embed="rId4"/>
          <a:stretch>
            <a:fillRect/>
          </a:stretch>
        </p:blipFill>
        <p:spPr>
          <a:xfrm>
            <a:off x="6354324" y="3316654"/>
            <a:ext cx="5241727" cy="2831065"/>
          </a:xfrm>
          <a:prstGeom prst="rect">
            <a:avLst/>
          </a:prstGeom>
        </p:spPr>
      </p:pic>
    </p:spTree>
    <p:extLst>
      <p:ext uri="{BB962C8B-B14F-4D97-AF65-F5344CB8AC3E}">
        <p14:creationId xmlns:p14="http://schemas.microsoft.com/office/powerpoint/2010/main" val="399963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250C-C40E-632E-03CE-EE6FBE2F9CA8}"/>
              </a:ext>
            </a:extLst>
          </p:cNvPr>
          <p:cNvSpPr>
            <a:spLocks noGrp="1"/>
          </p:cNvSpPr>
          <p:nvPr>
            <p:ph type="title"/>
          </p:nvPr>
        </p:nvSpPr>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 Work Flow)</a:t>
            </a:r>
            <a:endParaRPr lang="en-US" dirty="0"/>
          </a:p>
        </p:txBody>
      </p:sp>
      <p:pic>
        <p:nvPicPr>
          <p:cNvPr id="4" name="Picture 3">
            <a:extLst>
              <a:ext uri="{FF2B5EF4-FFF2-40B4-BE49-F238E27FC236}">
                <a16:creationId xmlns:a16="http://schemas.microsoft.com/office/drawing/2014/main" id="{912D0569-57B3-E7C3-BA86-B5E888FF7D47}"/>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28" name="Content Placeholder 27">
            <a:extLst>
              <a:ext uri="{FF2B5EF4-FFF2-40B4-BE49-F238E27FC236}">
                <a16:creationId xmlns:a16="http://schemas.microsoft.com/office/drawing/2014/main" id="{27AE2667-FBE4-B5FC-041A-9FFA43FA18A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55749"/>
          <a:stretch/>
        </p:blipFill>
        <p:spPr>
          <a:xfrm>
            <a:off x="775850" y="2108887"/>
            <a:ext cx="8806951" cy="1981199"/>
          </a:xfrm>
        </p:spPr>
      </p:pic>
      <p:pic>
        <p:nvPicPr>
          <p:cNvPr id="29" name="Content Placeholder 27">
            <a:extLst>
              <a:ext uri="{FF2B5EF4-FFF2-40B4-BE49-F238E27FC236}">
                <a16:creationId xmlns:a16="http://schemas.microsoft.com/office/drawing/2014/main" id="{52DE67DF-AE32-B5EC-D898-624806EF4711}"/>
              </a:ext>
            </a:extLst>
          </p:cNvPr>
          <p:cNvPicPr>
            <a:picLocks noChangeAspect="1"/>
          </p:cNvPicPr>
          <p:nvPr/>
        </p:nvPicPr>
        <p:blipFill>
          <a:blip r:embed="rId3">
            <a:extLst>
              <a:ext uri="{28A0092B-C50C-407E-A947-70E740481C1C}">
                <a14:useLocalDpi xmlns:a14="http://schemas.microsoft.com/office/drawing/2010/main" val="0"/>
              </a:ext>
            </a:extLst>
          </a:blip>
          <a:srcRect l="43718"/>
          <a:stretch/>
        </p:blipFill>
        <p:spPr>
          <a:xfrm>
            <a:off x="775850" y="4161794"/>
            <a:ext cx="10074089" cy="1781805"/>
          </a:xfrm>
          <a:prstGeom prst="rect">
            <a:avLst/>
          </a:prstGeom>
        </p:spPr>
      </p:pic>
    </p:spTree>
    <p:extLst>
      <p:ext uri="{BB962C8B-B14F-4D97-AF65-F5344CB8AC3E}">
        <p14:creationId xmlns:p14="http://schemas.microsoft.com/office/powerpoint/2010/main" val="136571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503062-531B-3288-0B7A-81A8D7ECB4B0}"/>
              </a:ext>
            </a:extLst>
          </p:cNvPr>
          <p:cNvPicPr>
            <a:picLocks noGrp="1" noChangeAspect="1"/>
          </p:cNvPicPr>
          <p:nvPr>
            <p:ph idx="1"/>
          </p:nvPr>
        </p:nvPicPr>
        <p:blipFill>
          <a:blip r:embed="rId2"/>
          <a:stretch>
            <a:fillRect/>
          </a:stretch>
        </p:blipFill>
        <p:spPr>
          <a:xfrm>
            <a:off x="764128" y="2051930"/>
            <a:ext cx="6055184" cy="3760788"/>
          </a:xfrm>
        </p:spPr>
      </p:pic>
      <p:sp>
        <p:nvSpPr>
          <p:cNvPr id="7" name="TextBox 6">
            <a:extLst>
              <a:ext uri="{FF2B5EF4-FFF2-40B4-BE49-F238E27FC236}">
                <a16:creationId xmlns:a16="http://schemas.microsoft.com/office/drawing/2014/main" id="{7EBA8A84-CD2B-891F-A420-3F777711FB56}"/>
              </a:ext>
            </a:extLst>
          </p:cNvPr>
          <p:cNvSpPr txBox="1"/>
          <p:nvPr/>
        </p:nvSpPr>
        <p:spPr>
          <a:xfrm>
            <a:off x="3791720" y="5474164"/>
            <a:ext cx="1241475" cy="338554"/>
          </a:xfrm>
          <a:prstGeom prst="rect">
            <a:avLst/>
          </a:prstGeom>
          <a:noFill/>
        </p:spPr>
        <p:txBody>
          <a:bodyPr wrap="square">
            <a:spAutoFit/>
          </a:bodyPr>
          <a:lstStyle/>
          <a:p>
            <a:pPr marL="749808" lvl="1" indent="-457200"/>
            <a:r>
              <a:rPr lang="en-US" sz="1600" dirty="0"/>
              <a:t>[3]</a:t>
            </a:r>
          </a:p>
        </p:txBody>
      </p:sp>
      <p:pic>
        <p:nvPicPr>
          <p:cNvPr id="8" name="Picture 7">
            <a:extLst>
              <a:ext uri="{FF2B5EF4-FFF2-40B4-BE49-F238E27FC236}">
                <a16:creationId xmlns:a16="http://schemas.microsoft.com/office/drawing/2014/main" id="{A888C359-D93E-6DAB-A26F-B3677C42B5B4}"/>
              </a:ext>
            </a:extLst>
          </p:cNvPr>
          <p:cNvPicPr>
            <a:picLocks noChangeAspect="1"/>
          </p:cNvPicPr>
          <p:nvPr/>
        </p:nvPicPr>
        <p:blipFill>
          <a:blip r:embed="rId3">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sp>
        <p:nvSpPr>
          <p:cNvPr id="11" name="Title 1">
            <a:extLst>
              <a:ext uri="{FF2B5EF4-FFF2-40B4-BE49-F238E27FC236}">
                <a16:creationId xmlns:a16="http://schemas.microsoft.com/office/drawing/2014/main" id="{CC434FD0-6BBE-C90C-C636-F10958893413}"/>
              </a:ext>
            </a:extLst>
          </p:cNvPr>
          <p:cNvSpPr>
            <a:spLocks noGrp="1"/>
          </p:cNvSpPr>
          <p:nvPr>
            <p:ph type="title"/>
          </p:nvPr>
        </p:nvSpPr>
        <p:spPr>
          <a:xfrm>
            <a:off x="1097280" y="286603"/>
            <a:ext cx="10058400" cy="1450757"/>
          </a:xfrm>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Data Transformation)</a:t>
            </a:r>
            <a:endParaRPr lang="en-US" dirty="0"/>
          </a:p>
        </p:txBody>
      </p:sp>
      <p:sp>
        <p:nvSpPr>
          <p:cNvPr id="12" name="TextBox 11">
            <a:extLst>
              <a:ext uri="{FF2B5EF4-FFF2-40B4-BE49-F238E27FC236}">
                <a16:creationId xmlns:a16="http://schemas.microsoft.com/office/drawing/2014/main" id="{87CA7567-3BF7-C34F-D1AE-E8B36369A394}"/>
              </a:ext>
            </a:extLst>
          </p:cNvPr>
          <p:cNvSpPr txBox="1"/>
          <p:nvPr/>
        </p:nvSpPr>
        <p:spPr>
          <a:xfrm>
            <a:off x="6819312" y="2051930"/>
            <a:ext cx="4628270" cy="3139321"/>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Directly processing compositional data is not appropriate because it can lead to misleading results due to the </a:t>
            </a:r>
            <a:r>
              <a:rPr lang="en-US" i="0" dirty="0">
                <a:effectLst/>
                <a:latin typeface="Times New Roman" panose="02020603050405020304" pitchFamily="18" charset="0"/>
                <a:cs typeface="Times New Roman" panose="02020603050405020304" pitchFamily="18" charset="0"/>
              </a:rPr>
              <a:t>closed nature of compositional data</a:t>
            </a:r>
            <a:r>
              <a:rPr lang="en-US" b="0" i="0" dirty="0">
                <a:effectLst/>
                <a:latin typeface="Times New Roman" panose="02020603050405020304" pitchFamily="18" charset="0"/>
                <a:cs typeface="Times New Roman" panose="02020603050405020304" pitchFamily="18" charset="0"/>
              </a:rPr>
              <a:t>. </a:t>
            </a:r>
          </a:p>
          <a:p>
            <a:pPr algn="l"/>
            <a:endParaRPr lang="en-US" b="0" i="0" dirty="0">
              <a:effectLst/>
              <a:latin typeface="system-ui"/>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geological context, a rock composed of different minerals may be a compositional data point in a sample of rocks; a rock of which 10% is the first mineral, 30% is the second, and the remaining 60% is the third would correspond to the triple [0.1, 0.3, 0.6].</a:t>
            </a:r>
          </a:p>
        </p:txBody>
      </p:sp>
    </p:spTree>
    <p:extLst>
      <p:ext uri="{BB962C8B-B14F-4D97-AF65-F5344CB8AC3E}">
        <p14:creationId xmlns:p14="http://schemas.microsoft.com/office/powerpoint/2010/main" val="63892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250C-C40E-632E-03CE-EE6FBE2F9CA8}"/>
              </a:ext>
            </a:extLst>
          </p:cNvPr>
          <p:cNvSpPr>
            <a:spLocks noGrp="1"/>
          </p:cNvSpPr>
          <p:nvPr>
            <p:ph type="title"/>
          </p:nvPr>
        </p:nvSpPr>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Isometric Log Ratio Data Transformation)</a:t>
            </a:r>
            <a:endParaRPr lang="en-US" dirty="0"/>
          </a:p>
        </p:txBody>
      </p:sp>
      <p:sp>
        <p:nvSpPr>
          <p:cNvPr id="3" name="Content Placeholder 2">
            <a:extLst>
              <a:ext uri="{FF2B5EF4-FFF2-40B4-BE49-F238E27FC236}">
                <a16:creationId xmlns:a16="http://schemas.microsoft.com/office/drawing/2014/main" id="{8E2078B2-8589-C854-C291-79ABCC608318}"/>
              </a:ext>
            </a:extLst>
          </p:cNvPr>
          <p:cNvSpPr>
            <a:spLocks noGrp="1"/>
          </p:cNvSpPr>
          <p:nvPr>
            <p:ph idx="1"/>
          </p:nvPr>
        </p:nvSpPr>
        <p:spPr/>
        <p:txBody>
          <a:bodyPr>
            <a:normAutofit fontScale="92500" lnSpcReduction="20000"/>
          </a:bodyPr>
          <a:lstStyle/>
          <a:p>
            <a:pPr lvl="1"/>
            <a:r>
              <a:rPr lang="en-US" dirty="0"/>
              <a:t>The isometric log ratio (</a:t>
            </a:r>
            <a:r>
              <a:rPr lang="en-US" dirty="0" err="1"/>
              <a:t>ilr</a:t>
            </a:r>
            <a:r>
              <a:rPr lang="en-US" dirty="0"/>
              <a:t>) transform is both an isomorphism and an isometry where:</a:t>
            </a:r>
          </a:p>
          <a:p>
            <a:pPr lvl="1"/>
            <a:endParaRPr lang="en-US" dirty="0"/>
          </a:p>
          <a:p>
            <a:pPr lvl="1"/>
            <a:endParaRPr lang="en-US" b="0" i="0" dirty="0">
              <a:effectLst/>
              <a:latin typeface="system-ui"/>
            </a:endParaRPr>
          </a:p>
          <a:p>
            <a:pPr lvl="1"/>
            <a:r>
              <a:rPr lang="en-US" b="0" i="0" dirty="0">
                <a:effectLst/>
                <a:latin typeface="system-ui"/>
              </a:rPr>
              <a:t>where series of first 0 can be declared as k, series of a can be declared as r, and series of b can be declared as </a:t>
            </a:r>
            <a:r>
              <a:rPr lang="en-US" b="0" i="1" dirty="0">
                <a:effectLst/>
                <a:latin typeface="system-ui"/>
              </a:rPr>
              <a:t>s</a:t>
            </a:r>
            <a:r>
              <a:rPr lang="en-US" b="0" i="0" dirty="0">
                <a:effectLst/>
                <a:latin typeface="system-ui"/>
              </a:rPr>
              <a:t>, and series of first 0 can be declared as </a:t>
            </a:r>
            <a:r>
              <a:rPr lang="en-US" b="0" i="1" dirty="0">
                <a:effectLst/>
                <a:latin typeface="system-ui"/>
              </a:rPr>
              <a:t>t</a:t>
            </a:r>
            <a:r>
              <a:rPr lang="en-US" b="0" i="0" dirty="0">
                <a:effectLst/>
                <a:latin typeface="system-ui"/>
              </a:rPr>
              <a:t>. </a:t>
            </a:r>
          </a:p>
          <a:p>
            <a:pPr lvl="1"/>
            <a:r>
              <a:rPr lang="en-US" b="0" i="0" dirty="0">
                <a:effectLst/>
                <a:latin typeface="system-ui"/>
              </a:rPr>
              <a:t>Each vector in the basis would be determined as:</a:t>
            </a:r>
          </a:p>
          <a:p>
            <a:pPr lvl="1"/>
            <a:r>
              <a:rPr lang="en-US" b="0" i="0" dirty="0">
                <a:effectLst/>
                <a:latin typeface="system-ui"/>
              </a:rPr>
              <a:t>Then, the elements within each vector are given as follows:</a:t>
            </a:r>
          </a:p>
          <a:p>
            <a:pPr lvl="1"/>
            <a:endParaRPr lang="en-US" b="0" i="0" dirty="0">
              <a:effectLst/>
              <a:latin typeface="system-ui"/>
            </a:endParaRPr>
          </a:p>
          <a:p>
            <a:pPr lvl="1"/>
            <a:r>
              <a:rPr lang="en-US" b="0" i="0" dirty="0">
                <a:effectLst/>
                <a:latin typeface="system-ui"/>
              </a:rPr>
              <a:t>Once the basis of is built, the </a:t>
            </a:r>
            <a:r>
              <a:rPr lang="en-US" b="0" i="0" dirty="0" err="1">
                <a:effectLst/>
                <a:latin typeface="system-ui"/>
              </a:rPr>
              <a:t>ilr</a:t>
            </a:r>
            <a:r>
              <a:rPr lang="en-US" b="0" i="0" dirty="0">
                <a:effectLst/>
                <a:latin typeface="system-ui"/>
              </a:rPr>
              <a:t> transforms can be calculated as</a:t>
            </a:r>
          </a:p>
          <a:p>
            <a:pPr lvl="1"/>
            <a:r>
              <a:rPr lang="en-US" b="0" i="0" dirty="0">
                <a:effectLst/>
                <a:latin typeface="system-ui"/>
              </a:rPr>
              <a:t>where each element in the </a:t>
            </a:r>
            <a:r>
              <a:rPr lang="en-US" b="0" i="0" dirty="0" err="1">
                <a:effectLst/>
                <a:latin typeface="system-ui"/>
              </a:rPr>
              <a:t>ilr</a:t>
            </a:r>
            <a:r>
              <a:rPr lang="en-US" b="0" i="0" dirty="0">
                <a:effectLst/>
                <a:latin typeface="system-ui"/>
              </a:rPr>
              <a:t> transformed data is of the following form</a:t>
            </a:r>
          </a:p>
          <a:p>
            <a:pPr marL="201168" lvl="1" indent="0">
              <a:buNone/>
            </a:pPr>
            <a:endParaRPr lang="en-US" b="0" i="0" dirty="0">
              <a:effectLst/>
              <a:latin typeface="system-ui"/>
            </a:endParaRPr>
          </a:p>
          <a:p>
            <a:pPr lvl="1"/>
            <a:r>
              <a:rPr lang="en-US" b="0" i="0" dirty="0">
                <a:effectLst/>
                <a:latin typeface="system-ui"/>
              </a:rPr>
              <a:t>where </a:t>
            </a:r>
            <a:r>
              <a:rPr lang="en-US" b="0" i="0" dirty="0" err="1">
                <a:effectLst/>
                <a:latin typeface="system-ui"/>
              </a:rPr>
              <a:t>xB</a:t>
            </a:r>
            <a:r>
              <a:rPr lang="en-US" b="0" i="0" dirty="0">
                <a:effectLst/>
                <a:latin typeface="system-ui"/>
              </a:rPr>
              <a:t> and </a:t>
            </a:r>
            <a:r>
              <a:rPr lang="en-US" b="0" i="0" dirty="0" err="1">
                <a:effectLst/>
                <a:latin typeface="system-ui"/>
              </a:rPr>
              <a:t>xS</a:t>
            </a:r>
            <a:r>
              <a:rPr lang="en-US" dirty="0">
                <a:latin typeface="system-ui"/>
              </a:rPr>
              <a:t> </a:t>
            </a:r>
            <a:r>
              <a:rPr lang="en-US" b="0" i="0" dirty="0">
                <a:effectLst/>
                <a:latin typeface="system-ui"/>
              </a:rPr>
              <a:t>are the set of values corresponding to the tips in the subtrees R and S</a:t>
            </a:r>
          </a:p>
          <a:p>
            <a:pPr lvl="1"/>
            <a:r>
              <a:rPr lang="en-US" dirty="0"/>
              <a:t>In short, we can consider ILR transformation can be aligned with PCA techniques in terms of reducing dimensionality without losing significant information of the dataset</a:t>
            </a:r>
          </a:p>
        </p:txBody>
      </p:sp>
      <p:pic>
        <p:nvPicPr>
          <p:cNvPr id="4" name="Picture 3">
            <a:extLst>
              <a:ext uri="{FF2B5EF4-FFF2-40B4-BE49-F238E27FC236}">
                <a16:creationId xmlns:a16="http://schemas.microsoft.com/office/drawing/2014/main" id="{6DE33483-5AF8-6D28-710C-A63C1C1E4BED}"/>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E32DA87B-FC90-9F93-97B7-80DDD6E11FB8}"/>
              </a:ext>
            </a:extLst>
          </p:cNvPr>
          <p:cNvPicPr>
            <a:picLocks noChangeAspect="1"/>
          </p:cNvPicPr>
          <p:nvPr/>
        </p:nvPicPr>
        <p:blipFill>
          <a:blip r:embed="rId3"/>
          <a:stretch>
            <a:fillRect/>
          </a:stretch>
        </p:blipFill>
        <p:spPr>
          <a:xfrm>
            <a:off x="6261728" y="2353114"/>
            <a:ext cx="3450040" cy="547810"/>
          </a:xfrm>
          <a:prstGeom prst="rect">
            <a:avLst/>
          </a:prstGeom>
        </p:spPr>
      </p:pic>
      <p:pic>
        <p:nvPicPr>
          <p:cNvPr id="9" name="Picture 8">
            <a:extLst>
              <a:ext uri="{FF2B5EF4-FFF2-40B4-BE49-F238E27FC236}">
                <a16:creationId xmlns:a16="http://schemas.microsoft.com/office/drawing/2014/main" id="{2D6A522A-DC88-DE42-E016-D7FAE6892CA0}"/>
              </a:ext>
            </a:extLst>
          </p:cNvPr>
          <p:cNvPicPr>
            <a:picLocks noChangeAspect="1"/>
          </p:cNvPicPr>
          <p:nvPr/>
        </p:nvPicPr>
        <p:blipFill>
          <a:blip r:embed="rId4"/>
          <a:stretch>
            <a:fillRect/>
          </a:stretch>
        </p:blipFill>
        <p:spPr>
          <a:xfrm>
            <a:off x="6897023" y="4199930"/>
            <a:ext cx="1515211" cy="321815"/>
          </a:xfrm>
          <a:prstGeom prst="rect">
            <a:avLst/>
          </a:prstGeom>
        </p:spPr>
      </p:pic>
      <p:pic>
        <p:nvPicPr>
          <p:cNvPr id="11" name="Picture 10">
            <a:extLst>
              <a:ext uri="{FF2B5EF4-FFF2-40B4-BE49-F238E27FC236}">
                <a16:creationId xmlns:a16="http://schemas.microsoft.com/office/drawing/2014/main" id="{C1AFAF82-F94E-96BE-E72F-AAEBF18305AE}"/>
              </a:ext>
            </a:extLst>
          </p:cNvPr>
          <p:cNvPicPr>
            <a:picLocks noChangeAspect="1"/>
          </p:cNvPicPr>
          <p:nvPr/>
        </p:nvPicPr>
        <p:blipFill>
          <a:blip r:embed="rId5"/>
          <a:srcRect l="9165" t="14535" b="-1"/>
          <a:stretch/>
        </p:blipFill>
        <p:spPr>
          <a:xfrm>
            <a:off x="7561858" y="4470946"/>
            <a:ext cx="1712082" cy="530164"/>
          </a:xfrm>
          <a:prstGeom prst="rect">
            <a:avLst/>
          </a:prstGeom>
        </p:spPr>
      </p:pic>
      <p:pic>
        <p:nvPicPr>
          <p:cNvPr id="13" name="Picture 12">
            <a:extLst>
              <a:ext uri="{FF2B5EF4-FFF2-40B4-BE49-F238E27FC236}">
                <a16:creationId xmlns:a16="http://schemas.microsoft.com/office/drawing/2014/main" id="{2B0EAB0A-3D45-3618-1F55-003BE35C6DF8}"/>
              </a:ext>
            </a:extLst>
          </p:cNvPr>
          <p:cNvPicPr>
            <a:picLocks noChangeAspect="1"/>
          </p:cNvPicPr>
          <p:nvPr/>
        </p:nvPicPr>
        <p:blipFill>
          <a:blip r:embed="rId6"/>
          <a:stretch>
            <a:fillRect/>
          </a:stretch>
        </p:blipFill>
        <p:spPr>
          <a:xfrm>
            <a:off x="5646824" y="3380289"/>
            <a:ext cx="2971124" cy="280295"/>
          </a:xfrm>
          <a:prstGeom prst="rect">
            <a:avLst/>
          </a:prstGeom>
        </p:spPr>
      </p:pic>
      <p:pic>
        <p:nvPicPr>
          <p:cNvPr id="15" name="Picture 14">
            <a:extLst>
              <a:ext uri="{FF2B5EF4-FFF2-40B4-BE49-F238E27FC236}">
                <a16:creationId xmlns:a16="http://schemas.microsoft.com/office/drawing/2014/main" id="{367C976E-8202-7B17-6458-6C7C8CFB0846}"/>
              </a:ext>
            </a:extLst>
          </p:cNvPr>
          <p:cNvPicPr>
            <a:picLocks noChangeAspect="1"/>
          </p:cNvPicPr>
          <p:nvPr/>
        </p:nvPicPr>
        <p:blipFill>
          <a:blip r:embed="rId7"/>
          <a:srcRect b="46665"/>
          <a:stretch/>
        </p:blipFill>
        <p:spPr>
          <a:xfrm>
            <a:off x="6606786" y="3613248"/>
            <a:ext cx="1244714" cy="599626"/>
          </a:xfrm>
          <a:prstGeom prst="rect">
            <a:avLst/>
          </a:prstGeom>
        </p:spPr>
      </p:pic>
      <p:pic>
        <p:nvPicPr>
          <p:cNvPr id="16" name="Picture 15">
            <a:extLst>
              <a:ext uri="{FF2B5EF4-FFF2-40B4-BE49-F238E27FC236}">
                <a16:creationId xmlns:a16="http://schemas.microsoft.com/office/drawing/2014/main" id="{DE572D21-6F85-9ECC-DF9D-5A576D147F02}"/>
              </a:ext>
            </a:extLst>
          </p:cNvPr>
          <p:cNvPicPr>
            <a:picLocks noChangeAspect="1"/>
          </p:cNvPicPr>
          <p:nvPr/>
        </p:nvPicPr>
        <p:blipFill>
          <a:blip r:embed="rId7"/>
          <a:srcRect t="46664"/>
          <a:stretch/>
        </p:blipFill>
        <p:spPr>
          <a:xfrm>
            <a:off x="7986748" y="3621313"/>
            <a:ext cx="1244714" cy="599627"/>
          </a:xfrm>
          <a:prstGeom prst="rect">
            <a:avLst/>
          </a:prstGeom>
        </p:spPr>
      </p:pic>
    </p:spTree>
    <p:extLst>
      <p:ext uri="{BB962C8B-B14F-4D97-AF65-F5344CB8AC3E}">
        <p14:creationId xmlns:p14="http://schemas.microsoft.com/office/powerpoint/2010/main" val="3890704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250C-C40E-632E-03CE-EE6FBE2F9CA8}"/>
              </a:ext>
            </a:extLst>
          </p:cNvPr>
          <p:cNvSpPr>
            <a:spLocks noGrp="1"/>
          </p:cNvSpPr>
          <p:nvPr>
            <p:ph type="title"/>
          </p:nvPr>
        </p:nvSpPr>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 Box Plot)</a:t>
            </a:r>
            <a:endParaRPr lang="en-US" dirty="0"/>
          </a:p>
        </p:txBody>
      </p:sp>
      <p:sp>
        <p:nvSpPr>
          <p:cNvPr id="3" name="Content Placeholder 2">
            <a:extLst>
              <a:ext uri="{FF2B5EF4-FFF2-40B4-BE49-F238E27FC236}">
                <a16:creationId xmlns:a16="http://schemas.microsoft.com/office/drawing/2014/main" id="{8E2078B2-8589-C854-C291-79ABCC608318}"/>
              </a:ext>
            </a:extLst>
          </p:cNvPr>
          <p:cNvSpPr>
            <a:spLocks noGrp="1"/>
          </p:cNvSpPr>
          <p:nvPr>
            <p:ph idx="1"/>
          </p:nvPr>
        </p:nvSpPr>
        <p:spPr>
          <a:xfrm>
            <a:off x="8684456" y="2007968"/>
            <a:ext cx="2794782" cy="550593"/>
          </a:xfrm>
        </p:spPr>
        <p:txBody>
          <a:bodyPr>
            <a:normAutofit fontScale="92500"/>
          </a:bodyPr>
          <a:lstStyle/>
          <a:p>
            <a:pPr lvl="1"/>
            <a:r>
              <a:rPr lang="en-US" dirty="0"/>
              <a:t>Box Plot (Transformed Data)</a:t>
            </a:r>
          </a:p>
        </p:txBody>
      </p:sp>
      <p:pic>
        <p:nvPicPr>
          <p:cNvPr id="4" name="Picture 3">
            <a:extLst>
              <a:ext uri="{FF2B5EF4-FFF2-40B4-BE49-F238E27FC236}">
                <a16:creationId xmlns:a16="http://schemas.microsoft.com/office/drawing/2014/main" id="{912D0569-57B3-E7C3-BA86-B5E888FF7D47}"/>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11" name="Picture 10">
            <a:extLst>
              <a:ext uri="{FF2B5EF4-FFF2-40B4-BE49-F238E27FC236}">
                <a16:creationId xmlns:a16="http://schemas.microsoft.com/office/drawing/2014/main" id="{BE5CD299-E691-1059-3D9D-E173C032754B}"/>
              </a:ext>
            </a:extLst>
          </p:cNvPr>
          <p:cNvPicPr>
            <a:picLocks noChangeAspect="1"/>
          </p:cNvPicPr>
          <p:nvPr/>
        </p:nvPicPr>
        <p:blipFill>
          <a:blip r:embed="rId3"/>
          <a:srcRect b="50000"/>
          <a:stretch/>
        </p:blipFill>
        <p:spPr>
          <a:xfrm>
            <a:off x="389206" y="2685169"/>
            <a:ext cx="5387110" cy="2878407"/>
          </a:xfrm>
          <a:prstGeom prst="rect">
            <a:avLst/>
          </a:prstGeom>
        </p:spPr>
      </p:pic>
      <p:pic>
        <p:nvPicPr>
          <p:cNvPr id="12" name="Picture 11">
            <a:extLst>
              <a:ext uri="{FF2B5EF4-FFF2-40B4-BE49-F238E27FC236}">
                <a16:creationId xmlns:a16="http://schemas.microsoft.com/office/drawing/2014/main" id="{941A4374-02CB-F648-9943-792DCA07EFF5}"/>
              </a:ext>
            </a:extLst>
          </p:cNvPr>
          <p:cNvPicPr>
            <a:picLocks noChangeAspect="1"/>
          </p:cNvPicPr>
          <p:nvPr/>
        </p:nvPicPr>
        <p:blipFill>
          <a:blip r:embed="rId3"/>
          <a:srcRect t="49999" b="1"/>
          <a:stretch/>
        </p:blipFill>
        <p:spPr>
          <a:xfrm>
            <a:off x="6096000" y="2685169"/>
            <a:ext cx="5387112" cy="2878408"/>
          </a:xfrm>
          <a:prstGeom prst="rect">
            <a:avLst/>
          </a:prstGeom>
        </p:spPr>
      </p:pic>
    </p:spTree>
    <p:extLst>
      <p:ext uri="{BB962C8B-B14F-4D97-AF65-F5344CB8AC3E}">
        <p14:creationId xmlns:p14="http://schemas.microsoft.com/office/powerpoint/2010/main" val="52828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4250-8E97-11D9-646C-2D344B41B4D4}"/>
              </a:ext>
            </a:extLst>
          </p:cNvPr>
          <p:cNvSpPr>
            <a:spLocks noGrp="1"/>
          </p:cNvSpPr>
          <p:nvPr>
            <p:ph type="title"/>
          </p:nvPr>
        </p:nvSpPr>
        <p:spPr/>
        <p:txBody>
          <a:bodyPr>
            <a:normAutofit fontScale="90000"/>
          </a:bodyPr>
          <a:lstStyle/>
          <a:p>
            <a:r>
              <a:rPr lang="en-US" dirty="0"/>
              <a:t>Analysis and Model Processing</a:t>
            </a:r>
            <a:br>
              <a:rPr lang="en-US" dirty="0"/>
            </a:br>
            <a:r>
              <a:rPr lang="en-US" sz="3600" dirty="0"/>
              <a:t>(Modelling Step </a:t>
            </a:r>
            <a:br>
              <a:rPr lang="en-US" sz="3600" dirty="0"/>
            </a:br>
            <a:r>
              <a:rPr lang="en-US" sz="3600" dirty="0"/>
              <a:t>– Used Models)</a:t>
            </a:r>
            <a:endParaRPr lang="en-US" dirty="0"/>
          </a:p>
        </p:txBody>
      </p:sp>
      <p:sp>
        <p:nvSpPr>
          <p:cNvPr id="3" name="Content Placeholder 2">
            <a:extLst>
              <a:ext uri="{FF2B5EF4-FFF2-40B4-BE49-F238E27FC236}">
                <a16:creationId xmlns:a16="http://schemas.microsoft.com/office/drawing/2014/main" id="{ABCD2542-B302-4E54-6B9E-1FF106111550}"/>
              </a:ext>
            </a:extLst>
          </p:cNvPr>
          <p:cNvSpPr>
            <a:spLocks noGrp="1"/>
          </p:cNvSpPr>
          <p:nvPr>
            <p:ph idx="1"/>
          </p:nvPr>
        </p:nvSpPr>
        <p:spPr>
          <a:xfrm>
            <a:off x="1066800" y="2146338"/>
            <a:ext cx="10058400" cy="3760891"/>
          </a:xfrm>
        </p:spPr>
        <p:txBody>
          <a:bodyPr>
            <a:normAutofit/>
          </a:bodyPr>
          <a:lstStyle/>
          <a:p>
            <a:pPr marL="201168" lvl="1" indent="0">
              <a:buNone/>
            </a:pPr>
            <a:r>
              <a:rPr lang="en-US" sz="2400" b="0" i="0" dirty="0">
                <a:solidFill>
                  <a:srgbClr val="3B444F"/>
                </a:solidFill>
                <a:effectLst/>
                <a:latin typeface="Times New Roman" panose="02020603050405020304" pitchFamily="18" charset="0"/>
                <a:cs typeface="Times New Roman" panose="02020603050405020304" pitchFamily="18" charset="0"/>
              </a:rPr>
              <a:t>Models used:</a:t>
            </a:r>
          </a:p>
          <a:p>
            <a:pPr marL="726948" lvl="2" indent="-342900">
              <a:buFont typeface="+mj-lt"/>
              <a:buAutoNum type="arabicPeriod"/>
            </a:pPr>
            <a:r>
              <a:rPr lang="en-US" sz="1800" b="0" i="0" dirty="0">
                <a:solidFill>
                  <a:srgbClr val="3B444F"/>
                </a:solidFill>
                <a:effectLst/>
                <a:latin typeface="Times New Roman" panose="02020603050405020304" pitchFamily="18" charset="0"/>
                <a:cs typeface="Times New Roman" panose="02020603050405020304" pitchFamily="18" charset="0"/>
              </a:rPr>
              <a:t>Random Forest</a:t>
            </a:r>
          </a:p>
          <a:p>
            <a:pPr marL="726948" lvl="2" indent="-342900">
              <a:buFont typeface="+mj-lt"/>
              <a:buAutoNum type="arabicPeriod"/>
            </a:pPr>
            <a:r>
              <a:rPr lang="en-US" sz="1800" dirty="0">
                <a:solidFill>
                  <a:srgbClr val="3B444F"/>
                </a:solidFill>
                <a:latin typeface="Times New Roman" panose="02020603050405020304" pitchFamily="18" charset="0"/>
                <a:cs typeface="Times New Roman" panose="02020603050405020304" pitchFamily="18" charset="0"/>
              </a:rPr>
              <a:t>Decision Tree – Bagging</a:t>
            </a:r>
          </a:p>
          <a:p>
            <a:pPr marL="726948" lvl="2" indent="-342900">
              <a:buFont typeface="+mj-lt"/>
              <a:buAutoNum type="arabicPeriod"/>
            </a:pPr>
            <a:r>
              <a:rPr lang="en-US" sz="1800" dirty="0">
                <a:solidFill>
                  <a:srgbClr val="3B444F"/>
                </a:solidFill>
                <a:latin typeface="Times New Roman" panose="02020603050405020304" pitchFamily="18" charset="0"/>
                <a:cs typeface="Times New Roman" panose="02020603050405020304" pitchFamily="18" charset="0"/>
              </a:rPr>
              <a:t>Multinomial Logistic Regression</a:t>
            </a:r>
          </a:p>
          <a:p>
            <a:pPr marL="726948" lvl="2" indent="-342900">
              <a:buFont typeface="+mj-lt"/>
              <a:buAutoNum type="arabicPeriod"/>
            </a:pPr>
            <a:r>
              <a:rPr lang="en-US" sz="1800" dirty="0">
                <a:solidFill>
                  <a:srgbClr val="3B444F"/>
                </a:solidFill>
                <a:latin typeface="Times New Roman" panose="02020603050405020304" pitchFamily="18" charset="0"/>
                <a:cs typeface="Times New Roman" panose="02020603050405020304" pitchFamily="18" charset="0"/>
              </a:rPr>
              <a:t>LDA (with default solver and </a:t>
            </a:r>
            <a:r>
              <a:rPr lang="en-US" sz="1800" b="1" dirty="0">
                <a:solidFill>
                  <a:srgbClr val="3B444F"/>
                </a:solidFill>
                <a:latin typeface="Times New Roman" panose="02020603050405020304" pitchFamily="18" charset="0"/>
                <a:cs typeface="Times New Roman" panose="02020603050405020304" pitchFamily="18" charset="0"/>
              </a:rPr>
              <a:t>least-square solver</a:t>
            </a:r>
            <a:r>
              <a:rPr lang="en-US" sz="1800" dirty="0">
                <a:solidFill>
                  <a:srgbClr val="3B444F"/>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endParaRPr lang="en-US" sz="1800" b="0" i="0" dirty="0">
              <a:solidFill>
                <a:srgbClr val="3B444F"/>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FAE616-BBE1-E70C-5881-C325F51955B3}"/>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C21628FD-E193-F73F-C8AE-108A45A19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393" y="4258629"/>
            <a:ext cx="2057578" cy="2057578"/>
          </a:xfrm>
          <a:prstGeom prst="rect">
            <a:avLst/>
          </a:prstGeom>
        </p:spPr>
      </p:pic>
      <p:pic>
        <p:nvPicPr>
          <p:cNvPr id="8" name="Picture 7">
            <a:extLst>
              <a:ext uri="{FF2B5EF4-FFF2-40B4-BE49-F238E27FC236}">
                <a16:creationId xmlns:a16="http://schemas.microsoft.com/office/drawing/2014/main" id="{7455CF49-5EAC-1B6D-9B18-2D0A1ADE6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0298" y="4317302"/>
            <a:ext cx="2057578" cy="1835623"/>
          </a:xfrm>
          <a:prstGeom prst="rect">
            <a:avLst/>
          </a:prstGeom>
        </p:spPr>
      </p:pic>
      <p:pic>
        <p:nvPicPr>
          <p:cNvPr id="12" name="Picture 11">
            <a:extLst>
              <a:ext uri="{FF2B5EF4-FFF2-40B4-BE49-F238E27FC236}">
                <a16:creationId xmlns:a16="http://schemas.microsoft.com/office/drawing/2014/main" id="{5AE5B182-D25C-EFD9-8C43-BE71EAC56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604" y="4404310"/>
            <a:ext cx="3244789" cy="1835623"/>
          </a:xfrm>
          <a:prstGeom prst="rect">
            <a:avLst/>
          </a:prstGeom>
        </p:spPr>
      </p:pic>
      <p:pic>
        <p:nvPicPr>
          <p:cNvPr id="16" name="Picture 15">
            <a:extLst>
              <a:ext uri="{FF2B5EF4-FFF2-40B4-BE49-F238E27FC236}">
                <a16:creationId xmlns:a16="http://schemas.microsoft.com/office/drawing/2014/main" id="{FD1C2FD0-BA43-7525-9821-23EC4D56B4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834" y="4583699"/>
            <a:ext cx="3362324" cy="1538287"/>
          </a:xfrm>
          <a:prstGeom prst="rect">
            <a:avLst/>
          </a:prstGeom>
        </p:spPr>
      </p:pic>
      <p:sp>
        <p:nvSpPr>
          <p:cNvPr id="17" name="TextBox 16">
            <a:extLst>
              <a:ext uri="{FF2B5EF4-FFF2-40B4-BE49-F238E27FC236}">
                <a16:creationId xmlns:a16="http://schemas.microsoft.com/office/drawing/2014/main" id="{AA1843BF-4A03-CCEB-51E5-21E2C73EDDFA}"/>
              </a:ext>
            </a:extLst>
          </p:cNvPr>
          <p:cNvSpPr txBox="1"/>
          <p:nvPr/>
        </p:nvSpPr>
        <p:spPr>
          <a:xfrm>
            <a:off x="540148" y="4214367"/>
            <a:ext cx="407963" cy="369332"/>
          </a:xfrm>
          <a:prstGeom prst="rect">
            <a:avLst/>
          </a:prstGeom>
          <a:noFill/>
        </p:spPr>
        <p:txBody>
          <a:bodyPr wrap="square" rtlCol="0">
            <a:spAutoFit/>
          </a:bodyPr>
          <a:lstStyle/>
          <a:p>
            <a:r>
              <a:rPr lang="en-US" dirty="0"/>
              <a:t>1</a:t>
            </a:r>
          </a:p>
        </p:txBody>
      </p:sp>
      <p:sp>
        <p:nvSpPr>
          <p:cNvPr id="18" name="TextBox 17">
            <a:extLst>
              <a:ext uri="{FF2B5EF4-FFF2-40B4-BE49-F238E27FC236}">
                <a16:creationId xmlns:a16="http://schemas.microsoft.com/office/drawing/2014/main" id="{1EDA1DB3-E4A9-6F5D-957E-905AA46FA0E7}"/>
              </a:ext>
            </a:extLst>
          </p:cNvPr>
          <p:cNvSpPr txBox="1"/>
          <p:nvPr/>
        </p:nvSpPr>
        <p:spPr>
          <a:xfrm>
            <a:off x="4265362" y="4214367"/>
            <a:ext cx="407963"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110A3C45-AD93-A369-AA86-F6C99C529467}"/>
              </a:ext>
            </a:extLst>
          </p:cNvPr>
          <p:cNvSpPr txBox="1"/>
          <p:nvPr/>
        </p:nvSpPr>
        <p:spPr>
          <a:xfrm>
            <a:off x="7454307" y="4214367"/>
            <a:ext cx="407963" cy="369332"/>
          </a:xfrm>
          <a:prstGeom prst="rect">
            <a:avLst/>
          </a:prstGeom>
          <a:noFill/>
        </p:spPr>
        <p:txBody>
          <a:bodyPr wrap="square" rtlCol="0">
            <a:spAutoFit/>
          </a:bodyPr>
          <a:lstStyle/>
          <a:p>
            <a:r>
              <a:rPr lang="en-US" dirty="0"/>
              <a:t>3.</a:t>
            </a:r>
          </a:p>
        </p:txBody>
      </p:sp>
      <p:sp>
        <p:nvSpPr>
          <p:cNvPr id="20" name="TextBox 19">
            <a:extLst>
              <a:ext uri="{FF2B5EF4-FFF2-40B4-BE49-F238E27FC236}">
                <a16:creationId xmlns:a16="http://schemas.microsoft.com/office/drawing/2014/main" id="{8B80C07C-C4EE-9FD7-834F-69AC00F921E7}"/>
              </a:ext>
            </a:extLst>
          </p:cNvPr>
          <p:cNvSpPr txBox="1"/>
          <p:nvPr/>
        </p:nvSpPr>
        <p:spPr>
          <a:xfrm>
            <a:off x="9578641" y="4214367"/>
            <a:ext cx="407963"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3700080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Score)</a:t>
            </a:r>
            <a:endParaRPr lang="en-US" dirty="0"/>
          </a:p>
        </p:txBody>
      </p:sp>
      <p:sp>
        <p:nvSpPr>
          <p:cNvPr id="3" name="Content Placeholder 2">
            <a:extLst>
              <a:ext uri="{FF2B5EF4-FFF2-40B4-BE49-F238E27FC236}">
                <a16:creationId xmlns:a16="http://schemas.microsoft.com/office/drawing/2014/main" id="{42481834-D898-FD36-74AA-F96AAFBF0D02}"/>
              </a:ext>
            </a:extLst>
          </p:cNvPr>
          <p:cNvSpPr>
            <a:spLocks noGrp="1"/>
          </p:cNvSpPr>
          <p:nvPr>
            <p:ph idx="1"/>
          </p:nvPr>
        </p:nvSpPr>
        <p:spPr/>
        <p:txBody>
          <a:bodyPr>
            <a:normAutofit/>
          </a:bodyPr>
          <a:lstStyle/>
          <a:p>
            <a:pPr lvl="1"/>
            <a:r>
              <a:rPr lang="en-US" sz="2000" dirty="0"/>
              <a:t>Methods used (score):</a:t>
            </a:r>
          </a:p>
          <a:p>
            <a:pPr lvl="2"/>
            <a:r>
              <a:rPr lang="en-US" sz="2000" dirty="0"/>
              <a:t>Accuracy</a:t>
            </a:r>
          </a:p>
          <a:p>
            <a:pPr lvl="2"/>
            <a:r>
              <a:rPr lang="en-US" sz="2000" dirty="0"/>
              <a:t>Log Loss</a:t>
            </a:r>
          </a:p>
          <a:p>
            <a:pPr lvl="1"/>
            <a:r>
              <a:rPr lang="en-US" sz="2000" dirty="0"/>
              <a:t>For each classes:</a:t>
            </a:r>
          </a:p>
          <a:p>
            <a:pPr lvl="2"/>
            <a:r>
              <a:rPr lang="en-US" sz="1800" dirty="0"/>
              <a:t>ROC-AUC curve (</a:t>
            </a:r>
            <a:r>
              <a:rPr lang="en-US" sz="1800" dirty="0" err="1"/>
              <a:t>OvR</a:t>
            </a:r>
            <a:r>
              <a:rPr lang="en-US" sz="1800" dirty="0"/>
              <a:t>)</a:t>
            </a:r>
          </a:p>
        </p:txBody>
      </p:sp>
      <p:pic>
        <p:nvPicPr>
          <p:cNvPr id="4" name="Picture 3">
            <a:extLst>
              <a:ext uri="{FF2B5EF4-FFF2-40B4-BE49-F238E27FC236}">
                <a16:creationId xmlns:a16="http://schemas.microsoft.com/office/drawing/2014/main" id="{4968FE81-1AFA-39EE-D5C5-608C9CD924BC}"/>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CFAD68C1-CBD7-85AF-4E1D-A47EA9F62DA1}"/>
              </a:ext>
            </a:extLst>
          </p:cNvPr>
          <p:cNvPicPr>
            <a:picLocks noChangeAspect="1"/>
          </p:cNvPicPr>
          <p:nvPr/>
        </p:nvPicPr>
        <p:blipFill>
          <a:blip r:embed="rId3"/>
          <a:srcRect l="986" r="1382"/>
          <a:stretch/>
        </p:blipFill>
        <p:spPr>
          <a:xfrm>
            <a:off x="2808850" y="4038339"/>
            <a:ext cx="8285870" cy="1830753"/>
          </a:xfrm>
          <a:prstGeom prst="rect">
            <a:avLst/>
          </a:prstGeom>
        </p:spPr>
      </p:pic>
      <p:sp>
        <p:nvSpPr>
          <p:cNvPr id="7" name="Rectangle 6">
            <a:extLst>
              <a:ext uri="{FF2B5EF4-FFF2-40B4-BE49-F238E27FC236}">
                <a16:creationId xmlns:a16="http://schemas.microsoft.com/office/drawing/2014/main" id="{3BADE000-A46E-B378-9A74-1D1973A7B279}"/>
              </a:ext>
            </a:extLst>
          </p:cNvPr>
          <p:cNvSpPr/>
          <p:nvPr/>
        </p:nvSpPr>
        <p:spPr>
          <a:xfrm>
            <a:off x="2808850" y="5134708"/>
            <a:ext cx="8285870" cy="73438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00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Multinomial Logistic Regression)</a:t>
            </a:r>
            <a:endParaRPr lang="en-US" dirty="0"/>
          </a:p>
        </p:txBody>
      </p:sp>
      <p:sp>
        <p:nvSpPr>
          <p:cNvPr id="3" name="Content Placeholder 2">
            <a:extLst>
              <a:ext uri="{FF2B5EF4-FFF2-40B4-BE49-F238E27FC236}">
                <a16:creationId xmlns:a16="http://schemas.microsoft.com/office/drawing/2014/main" id="{42481834-D898-FD36-74AA-F96AAFBF0D02}"/>
              </a:ext>
            </a:extLst>
          </p:cNvPr>
          <p:cNvSpPr>
            <a:spLocks noGrp="1"/>
          </p:cNvSpPr>
          <p:nvPr>
            <p:ph idx="1"/>
          </p:nvPr>
        </p:nvSpPr>
        <p:spPr/>
        <p:txBody>
          <a:bodyPr>
            <a:normAutofit/>
          </a:bodyPr>
          <a:lstStyle/>
          <a:p>
            <a:pPr lvl="1"/>
            <a:r>
              <a:rPr lang="en-US" sz="2000" dirty="0"/>
              <a:t>Methods used (score):</a:t>
            </a:r>
          </a:p>
          <a:p>
            <a:pPr lvl="2"/>
            <a:r>
              <a:rPr lang="en-US" sz="2000" dirty="0"/>
              <a:t>Accuracy</a:t>
            </a:r>
          </a:p>
          <a:p>
            <a:pPr lvl="2"/>
            <a:r>
              <a:rPr lang="en-US" sz="2000" dirty="0"/>
              <a:t>Logarithmic Loss</a:t>
            </a:r>
          </a:p>
          <a:p>
            <a:pPr lvl="1"/>
            <a:r>
              <a:rPr lang="en-US" sz="2000" dirty="0"/>
              <a:t>For each classes:</a:t>
            </a:r>
          </a:p>
          <a:p>
            <a:pPr lvl="2"/>
            <a:r>
              <a:rPr lang="en-US" sz="1800" dirty="0"/>
              <a:t>ROC-AUC curve (</a:t>
            </a:r>
            <a:r>
              <a:rPr lang="en-US" sz="1800" dirty="0" err="1"/>
              <a:t>OvR</a:t>
            </a:r>
            <a:r>
              <a:rPr lang="en-US" sz="1800" dirty="0"/>
              <a:t>)</a:t>
            </a:r>
          </a:p>
        </p:txBody>
      </p:sp>
      <p:pic>
        <p:nvPicPr>
          <p:cNvPr id="4" name="Picture 3">
            <a:extLst>
              <a:ext uri="{FF2B5EF4-FFF2-40B4-BE49-F238E27FC236}">
                <a16:creationId xmlns:a16="http://schemas.microsoft.com/office/drawing/2014/main" id="{4968FE81-1AFA-39EE-D5C5-608C9CD924BC}"/>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82280CD9-C19F-9787-2288-414958AE8794}"/>
              </a:ext>
            </a:extLst>
          </p:cNvPr>
          <p:cNvPicPr>
            <a:picLocks noChangeAspect="1"/>
          </p:cNvPicPr>
          <p:nvPr/>
        </p:nvPicPr>
        <p:blipFill>
          <a:blip r:embed="rId3">
            <a:extLst>
              <a:ext uri="{28A0092B-C50C-407E-A947-70E740481C1C}">
                <a14:useLocalDpi xmlns:a14="http://schemas.microsoft.com/office/drawing/2010/main" val="0"/>
              </a:ext>
            </a:extLst>
          </a:blip>
          <a:srcRect l="1254" r="1679"/>
          <a:stretch/>
        </p:blipFill>
        <p:spPr>
          <a:xfrm>
            <a:off x="4023359" y="1922780"/>
            <a:ext cx="8021057" cy="4131732"/>
          </a:xfrm>
          <a:prstGeom prst="rect">
            <a:avLst/>
          </a:prstGeom>
        </p:spPr>
      </p:pic>
    </p:spTree>
    <p:extLst>
      <p:ext uri="{BB962C8B-B14F-4D97-AF65-F5344CB8AC3E}">
        <p14:creationId xmlns:p14="http://schemas.microsoft.com/office/powerpoint/2010/main" val="404876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Multinomial Logistic Regression)</a:t>
            </a:r>
            <a:endParaRPr lang="en-US" dirty="0"/>
          </a:p>
        </p:txBody>
      </p:sp>
      <p:sp>
        <p:nvSpPr>
          <p:cNvPr id="3" name="Content Placeholder 2">
            <a:extLst>
              <a:ext uri="{FF2B5EF4-FFF2-40B4-BE49-F238E27FC236}">
                <a16:creationId xmlns:a16="http://schemas.microsoft.com/office/drawing/2014/main" id="{42481834-D898-FD36-74AA-F96AAFBF0D02}"/>
              </a:ext>
            </a:extLst>
          </p:cNvPr>
          <p:cNvSpPr>
            <a:spLocks noGrp="1"/>
          </p:cNvSpPr>
          <p:nvPr>
            <p:ph idx="1"/>
          </p:nvPr>
        </p:nvSpPr>
        <p:spPr/>
        <p:txBody>
          <a:bodyPr>
            <a:normAutofit/>
          </a:bodyPr>
          <a:lstStyle/>
          <a:p>
            <a:pPr lvl="1"/>
            <a:r>
              <a:rPr lang="en-US" sz="2000" dirty="0"/>
              <a:t>Methods used (score):</a:t>
            </a:r>
          </a:p>
          <a:p>
            <a:pPr lvl="2"/>
            <a:r>
              <a:rPr lang="en-US" sz="2000" dirty="0"/>
              <a:t>Accuracy</a:t>
            </a:r>
          </a:p>
          <a:p>
            <a:pPr lvl="2"/>
            <a:r>
              <a:rPr lang="en-US" sz="2000" dirty="0"/>
              <a:t>Logarithmic Loss</a:t>
            </a:r>
          </a:p>
          <a:p>
            <a:pPr lvl="1"/>
            <a:r>
              <a:rPr lang="en-US" sz="2000" dirty="0"/>
              <a:t>For each classes:</a:t>
            </a:r>
          </a:p>
          <a:p>
            <a:pPr lvl="2"/>
            <a:r>
              <a:rPr lang="en-US" sz="1800" dirty="0"/>
              <a:t>ROC-AUC curve (</a:t>
            </a:r>
            <a:r>
              <a:rPr lang="en-US" sz="1800" dirty="0" err="1"/>
              <a:t>OvR</a:t>
            </a:r>
            <a:r>
              <a:rPr lang="en-US" sz="1800" dirty="0"/>
              <a:t>)</a:t>
            </a:r>
          </a:p>
        </p:txBody>
      </p:sp>
      <p:pic>
        <p:nvPicPr>
          <p:cNvPr id="4" name="Picture 3">
            <a:extLst>
              <a:ext uri="{FF2B5EF4-FFF2-40B4-BE49-F238E27FC236}">
                <a16:creationId xmlns:a16="http://schemas.microsoft.com/office/drawing/2014/main" id="{4968FE81-1AFA-39EE-D5C5-608C9CD924BC}"/>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7" name="Picture 6">
            <a:extLst>
              <a:ext uri="{FF2B5EF4-FFF2-40B4-BE49-F238E27FC236}">
                <a16:creationId xmlns:a16="http://schemas.microsoft.com/office/drawing/2014/main" id="{5690E8BE-2AC1-D86A-10C6-34EF8015FBE1}"/>
              </a:ext>
            </a:extLst>
          </p:cNvPr>
          <p:cNvPicPr>
            <a:picLocks noChangeAspect="1"/>
          </p:cNvPicPr>
          <p:nvPr/>
        </p:nvPicPr>
        <p:blipFill>
          <a:blip r:embed="rId3">
            <a:extLst>
              <a:ext uri="{28A0092B-C50C-407E-A947-70E740481C1C}">
                <a14:useLocalDpi xmlns:a14="http://schemas.microsoft.com/office/drawing/2010/main" val="0"/>
              </a:ext>
            </a:extLst>
          </a:blip>
          <a:srcRect l="6507" t="5793" r="7604" b="4740"/>
          <a:stretch/>
        </p:blipFill>
        <p:spPr>
          <a:xfrm>
            <a:off x="7844627" y="2013736"/>
            <a:ext cx="4090037" cy="4260455"/>
          </a:xfrm>
          <a:prstGeom prst="rect">
            <a:avLst/>
          </a:prstGeom>
        </p:spPr>
      </p:pic>
      <p:pic>
        <p:nvPicPr>
          <p:cNvPr id="8" name="Picture 7">
            <a:extLst>
              <a:ext uri="{FF2B5EF4-FFF2-40B4-BE49-F238E27FC236}">
                <a16:creationId xmlns:a16="http://schemas.microsoft.com/office/drawing/2014/main" id="{3BE48EAF-DA8E-A69C-2FC0-286CFD95B5BB}"/>
              </a:ext>
            </a:extLst>
          </p:cNvPr>
          <p:cNvPicPr>
            <a:picLocks noChangeAspect="1"/>
          </p:cNvPicPr>
          <p:nvPr/>
        </p:nvPicPr>
        <p:blipFill>
          <a:blip r:embed="rId4"/>
          <a:stretch>
            <a:fillRect/>
          </a:stretch>
        </p:blipFill>
        <p:spPr>
          <a:xfrm>
            <a:off x="4782141" y="5566797"/>
            <a:ext cx="3062486" cy="396760"/>
          </a:xfrm>
          <a:prstGeom prst="rect">
            <a:avLst/>
          </a:prstGeom>
        </p:spPr>
      </p:pic>
    </p:spTree>
    <p:extLst>
      <p:ext uri="{BB962C8B-B14F-4D97-AF65-F5344CB8AC3E}">
        <p14:creationId xmlns:p14="http://schemas.microsoft.com/office/powerpoint/2010/main" val="24353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Linear Discriminant Analysis)</a:t>
            </a:r>
            <a:endParaRPr lang="en-US" dirty="0"/>
          </a:p>
        </p:txBody>
      </p:sp>
      <p:sp>
        <p:nvSpPr>
          <p:cNvPr id="3" name="Content Placeholder 2">
            <a:extLst>
              <a:ext uri="{FF2B5EF4-FFF2-40B4-BE49-F238E27FC236}">
                <a16:creationId xmlns:a16="http://schemas.microsoft.com/office/drawing/2014/main" id="{42481834-D898-FD36-74AA-F96AAFBF0D02}"/>
              </a:ext>
            </a:extLst>
          </p:cNvPr>
          <p:cNvSpPr>
            <a:spLocks noGrp="1"/>
          </p:cNvSpPr>
          <p:nvPr>
            <p:ph idx="1"/>
          </p:nvPr>
        </p:nvSpPr>
        <p:spPr/>
        <p:txBody>
          <a:bodyPr>
            <a:normAutofit/>
          </a:bodyPr>
          <a:lstStyle/>
          <a:p>
            <a:pPr lvl="1"/>
            <a:r>
              <a:rPr lang="en-US" sz="2000" dirty="0"/>
              <a:t>Methods used (score):</a:t>
            </a:r>
          </a:p>
          <a:p>
            <a:pPr lvl="2"/>
            <a:r>
              <a:rPr lang="en-US" sz="2000" dirty="0"/>
              <a:t>Accuracy</a:t>
            </a:r>
          </a:p>
          <a:p>
            <a:pPr lvl="2"/>
            <a:r>
              <a:rPr lang="en-US" sz="2000" dirty="0"/>
              <a:t>Logarithmic Loss</a:t>
            </a:r>
          </a:p>
          <a:p>
            <a:pPr lvl="1"/>
            <a:r>
              <a:rPr lang="en-US" sz="2000" dirty="0"/>
              <a:t>For each classes:</a:t>
            </a:r>
          </a:p>
          <a:p>
            <a:pPr lvl="2"/>
            <a:r>
              <a:rPr lang="en-US" sz="1800" dirty="0"/>
              <a:t>ROC-AUC curve (</a:t>
            </a:r>
            <a:r>
              <a:rPr lang="en-US" sz="1800" dirty="0" err="1"/>
              <a:t>OvR</a:t>
            </a:r>
            <a:r>
              <a:rPr lang="en-US" sz="1800" dirty="0"/>
              <a:t>)</a:t>
            </a:r>
          </a:p>
        </p:txBody>
      </p:sp>
      <p:pic>
        <p:nvPicPr>
          <p:cNvPr id="4" name="Picture 3">
            <a:extLst>
              <a:ext uri="{FF2B5EF4-FFF2-40B4-BE49-F238E27FC236}">
                <a16:creationId xmlns:a16="http://schemas.microsoft.com/office/drawing/2014/main" id="{4968FE81-1AFA-39EE-D5C5-608C9CD924BC}"/>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82280CD9-C19F-9787-2288-414958AE8794}"/>
              </a:ext>
            </a:extLst>
          </p:cNvPr>
          <p:cNvPicPr>
            <a:picLocks noChangeAspect="1"/>
          </p:cNvPicPr>
          <p:nvPr/>
        </p:nvPicPr>
        <p:blipFill>
          <a:blip r:embed="rId3">
            <a:extLst>
              <a:ext uri="{28A0092B-C50C-407E-A947-70E740481C1C}">
                <a14:useLocalDpi xmlns:a14="http://schemas.microsoft.com/office/drawing/2010/main" val="0"/>
              </a:ext>
            </a:extLst>
          </a:blip>
          <a:srcRect l="1412" r="1412"/>
          <a:stretch/>
        </p:blipFill>
        <p:spPr>
          <a:xfrm>
            <a:off x="4023359" y="1922780"/>
            <a:ext cx="8021057" cy="4131732"/>
          </a:xfrm>
          <a:prstGeom prst="rect">
            <a:avLst/>
          </a:prstGeom>
        </p:spPr>
      </p:pic>
    </p:spTree>
    <p:extLst>
      <p:ext uri="{BB962C8B-B14F-4D97-AF65-F5344CB8AC3E}">
        <p14:creationId xmlns:p14="http://schemas.microsoft.com/office/powerpoint/2010/main" val="3169642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70AD-F99E-5D0F-CB65-8C6ED7BB9837}"/>
              </a:ext>
            </a:extLst>
          </p:cNvPr>
          <p:cNvSpPr>
            <a:spLocks noGrp="1"/>
          </p:cNvSpPr>
          <p:nvPr>
            <p:ph type="title"/>
          </p:nvPr>
        </p:nvSpPr>
        <p:spPr>
          <a:xfrm>
            <a:off x="1096963" y="182690"/>
            <a:ext cx="7194104" cy="897101"/>
          </a:xfrm>
        </p:spPr>
        <p:txBody>
          <a:bodyPr/>
          <a:lstStyle/>
          <a:p>
            <a:r>
              <a:rPr lang="en-US" dirty="0"/>
              <a:t>Flow Chart Presentation </a:t>
            </a:r>
          </a:p>
        </p:txBody>
      </p:sp>
      <p:graphicFrame>
        <p:nvGraphicFramePr>
          <p:cNvPr id="4" name="Content Placeholder 3">
            <a:extLst>
              <a:ext uri="{FF2B5EF4-FFF2-40B4-BE49-F238E27FC236}">
                <a16:creationId xmlns:a16="http://schemas.microsoft.com/office/drawing/2014/main" id="{C2E09076-A72F-A1D5-4FD1-7EDC7FB440F5}"/>
              </a:ext>
            </a:extLst>
          </p:cNvPr>
          <p:cNvGraphicFramePr>
            <a:graphicFrameLocks noGrp="1"/>
          </p:cNvGraphicFramePr>
          <p:nvPr>
            <p:ph idx="1"/>
            <p:extLst>
              <p:ext uri="{D42A27DB-BD31-4B8C-83A1-F6EECF244321}">
                <p14:modId xmlns:p14="http://schemas.microsoft.com/office/powerpoint/2010/main" val="4136928599"/>
              </p:ext>
            </p:extLst>
          </p:nvPr>
        </p:nvGraphicFramePr>
        <p:xfrm>
          <a:off x="1096963" y="1304874"/>
          <a:ext cx="10058400" cy="4638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A60A044D-6779-8DB1-B657-52B0070388B6}"/>
              </a:ext>
            </a:extLst>
          </p:cNvPr>
          <p:cNvPicPr>
            <a:picLocks noChangeAspect="1"/>
          </p:cNvPicPr>
          <p:nvPr/>
        </p:nvPicPr>
        <p:blipFill>
          <a:blip r:embed="rId7">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Tree>
    <p:extLst>
      <p:ext uri="{BB962C8B-B14F-4D97-AF65-F5344CB8AC3E}">
        <p14:creationId xmlns:p14="http://schemas.microsoft.com/office/powerpoint/2010/main" val="353016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Linear Discriminant Analysis)</a:t>
            </a:r>
            <a:endParaRPr lang="en-US" dirty="0"/>
          </a:p>
        </p:txBody>
      </p:sp>
      <p:sp>
        <p:nvSpPr>
          <p:cNvPr id="3" name="Content Placeholder 2">
            <a:extLst>
              <a:ext uri="{FF2B5EF4-FFF2-40B4-BE49-F238E27FC236}">
                <a16:creationId xmlns:a16="http://schemas.microsoft.com/office/drawing/2014/main" id="{42481834-D898-FD36-74AA-F96AAFBF0D02}"/>
              </a:ext>
            </a:extLst>
          </p:cNvPr>
          <p:cNvSpPr>
            <a:spLocks noGrp="1"/>
          </p:cNvSpPr>
          <p:nvPr>
            <p:ph idx="1"/>
          </p:nvPr>
        </p:nvSpPr>
        <p:spPr/>
        <p:txBody>
          <a:bodyPr>
            <a:normAutofit/>
          </a:bodyPr>
          <a:lstStyle/>
          <a:p>
            <a:pPr lvl="1"/>
            <a:r>
              <a:rPr lang="en-US" sz="2000" dirty="0"/>
              <a:t>Methods used (score):</a:t>
            </a:r>
          </a:p>
          <a:p>
            <a:pPr lvl="2"/>
            <a:r>
              <a:rPr lang="en-US" sz="2000" dirty="0"/>
              <a:t>Accuracy</a:t>
            </a:r>
          </a:p>
          <a:p>
            <a:pPr lvl="2"/>
            <a:r>
              <a:rPr lang="en-US" sz="2000" dirty="0"/>
              <a:t>Logarithmic Loss</a:t>
            </a:r>
          </a:p>
          <a:p>
            <a:pPr lvl="1"/>
            <a:r>
              <a:rPr lang="en-US" sz="2000" dirty="0"/>
              <a:t>For each classes:</a:t>
            </a:r>
          </a:p>
          <a:p>
            <a:pPr lvl="2"/>
            <a:r>
              <a:rPr lang="en-US" sz="1800" dirty="0"/>
              <a:t>ROC-AUC curve (</a:t>
            </a:r>
            <a:r>
              <a:rPr lang="en-US" sz="1800" dirty="0" err="1"/>
              <a:t>OvR</a:t>
            </a:r>
            <a:r>
              <a:rPr lang="en-US" sz="1800" dirty="0"/>
              <a:t>)</a:t>
            </a:r>
          </a:p>
        </p:txBody>
      </p:sp>
      <p:pic>
        <p:nvPicPr>
          <p:cNvPr id="4" name="Picture 3">
            <a:extLst>
              <a:ext uri="{FF2B5EF4-FFF2-40B4-BE49-F238E27FC236}">
                <a16:creationId xmlns:a16="http://schemas.microsoft.com/office/drawing/2014/main" id="{4968FE81-1AFA-39EE-D5C5-608C9CD924BC}"/>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10" name="Picture 9">
            <a:extLst>
              <a:ext uri="{FF2B5EF4-FFF2-40B4-BE49-F238E27FC236}">
                <a16:creationId xmlns:a16="http://schemas.microsoft.com/office/drawing/2014/main" id="{80D7A2CF-D29E-73BF-7C8D-6E132BA6BAAB}"/>
              </a:ext>
            </a:extLst>
          </p:cNvPr>
          <p:cNvPicPr>
            <a:picLocks noChangeAspect="1"/>
          </p:cNvPicPr>
          <p:nvPr/>
        </p:nvPicPr>
        <p:blipFill>
          <a:blip r:embed="rId3"/>
          <a:stretch>
            <a:fillRect/>
          </a:stretch>
        </p:blipFill>
        <p:spPr>
          <a:xfrm>
            <a:off x="5162843" y="5706802"/>
            <a:ext cx="2672365" cy="324579"/>
          </a:xfrm>
          <a:prstGeom prst="rect">
            <a:avLst/>
          </a:prstGeom>
        </p:spPr>
      </p:pic>
      <p:grpSp>
        <p:nvGrpSpPr>
          <p:cNvPr id="7" name="Group 6">
            <a:extLst>
              <a:ext uri="{FF2B5EF4-FFF2-40B4-BE49-F238E27FC236}">
                <a16:creationId xmlns:a16="http://schemas.microsoft.com/office/drawing/2014/main" id="{2ADD9433-EBF5-9095-F265-4CEB451FC6BF}"/>
              </a:ext>
            </a:extLst>
          </p:cNvPr>
          <p:cNvGrpSpPr/>
          <p:nvPr/>
        </p:nvGrpSpPr>
        <p:grpSpPr>
          <a:xfrm>
            <a:off x="3745171" y="2006210"/>
            <a:ext cx="8189493" cy="4284280"/>
            <a:chOff x="3745171" y="2006210"/>
            <a:chExt cx="8189493" cy="4284280"/>
          </a:xfrm>
        </p:grpSpPr>
        <p:pic>
          <p:nvPicPr>
            <p:cNvPr id="5" name="Picture 4">
              <a:extLst>
                <a:ext uri="{FF2B5EF4-FFF2-40B4-BE49-F238E27FC236}">
                  <a16:creationId xmlns:a16="http://schemas.microsoft.com/office/drawing/2014/main" id="{95B1E874-6A6C-A5FF-D5DA-4330870A637E}"/>
                </a:ext>
              </a:extLst>
            </p:cNvPr>
            <p:cNvPicPr>
              <a:picLocks noChangeAspect="1"/>
            </p:cNvPicPr>
            <p:nvPr/>
          </p:nvPicPr>
          <p:blipFill>
            <a:blip r:embed="rId4">
              <a:extLst>
                <a:ext uri="{28A0092B-C50C-407E-A947-70E740481C1C}">
                  <a14:useLocalDpi xmlns:a14="http://schemas.microsoft.com/office/drawing/2010/main" val="0"/>
                </a:ext>
              </a:extLst>
            </a:blip>
            <a:srcRect l="3983" t="5668" r="6786" b="5922"/>
            <a:stretch/>
          </p:blipFill>
          <p:spPr>
            <a:xfrm>
              <a:off x="7610622" y="2006210"/>
              <a:ext cx="4324042" cy="4284280"/>
            </a:xfrm>
            <a:prstGeom prst="rect">
              <a:avLst/>
            </a:prstGeom>
          </p:spPr>
        </p:pic>
        <p:pic>
          <p:nvPicPr>
            <p:cNvPr id="6" name="Picture 5">
              <a:extLst>
                <a:ext uri="{FF2B5EF4-FFF2-40B4-BE49-F238E27FC236}">
                  <a16:creationId xmlns:a16="http://schemas.microsoft.com/office/drawing/2014/main" id="{4E3E8C45-7913-B8F2-DEAE-CCF09C041BD8}"/>
                </a:ext>
              </a:extLst>
            </p:cNvPr>
            <p:cNvPicPr>
              <a:picLocks noChangeAspect="1"/>
            </p:cNvPicPr>
            <p:nvPr/>
          </p:nvPicPr>
          <p:blipFill>
            <a:blip r:embed="rId5">
              <a:extLst>
                <a:ext uri="{28A0092B-C50C-407E-A947-70E740481C1C}">
                  <a14:useLocalDpi xmlns:a14="http://schemas.microsoft.com/office/drawing/2010/main" val="0"/>
                </a:ext>
              </a:extLst>
            </a:blip>
            <a:srcRect l="6507" t="5793" r="7604" b="4740"/>
            <a:stretch/>
          </p:blipFill>
          <p:spPr>
            <a:xfrm>
              <a:off x="3745171" y="2018122"/>
              <a:ext cx="4090037" cy="4260455"/>
            </a:xfrm>
            <a:prstGeom prst="rect">
              <a:avLst/>
            </a:prstGeom>
          </p:spPr>
        </p:pic>
      </p:grpSp>
    </p:spTree>
    <p:extLst>
      <p:ext uri="{BB962C8B-B14F-4D97-AF65-F5344CB8AC3E}">
        <p14:creationId xmlns:p14="http://schemas.microsoft.com/office/powerpoint/2010/main" val="1144345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The Difference and Its Significance)</a:t>
            </a:r>
            <a:endParaRPr lang="en-US" dirty="0"/>
          </a:p>
        </p:txBody>
      </p:sp>
      <p:pic>
        <p:nvPicPr>
          <p:cNvPr id="4" name="Picture 3">
            <a:extLst>
              <a:ext uri="{FF2B5EF4-FFF2-40B4-BE49-F238E27FC236}">
                <a16:creationId xmlns:a16="http://schemas.microsoft.com/office/drawing/2014/main" id="{D73EA65A-230E-120C-4087-E7A51272E1AA}"/>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18" name="Content Placeholder 17">
            <a:extLst>
              <a:ext uri="{FF2B5EF4-FFF2-40B4-BE49-F238E27FC236}">
                <a16:creationId xmlns:a16="http://schemas.microsoft.com/office/drawing/2014/main" id="{9845906B-C378-672B-934F-E50D9022CD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1585" y="2252183"/>
            <a:ext cx="5148383" cy="3272901"/>
          </a:xfrm>
        </p:spPr>
      </p:pic>
      <p:pic>
        <p:nvPicPr>
          <p:cNvPr id="22" name="Picture 21">
            <a:extLst>
              <a:ext uri="{FF2B5EF4-FFF2-40B4-BE49-F238E27FC236}">
                <a16:creationId xmlns:a16="http://schemas.microsoft.com/office/drawing/2014/main" id="{115C5CA0-0F1E-1D83-E8FB-8B5EEF15EE7E}"/>
              </a:ext>
            </a:extLst>
          </p:cNvPr>
          <p:cNvPicPr>
            <a:picLocks noChangeAspect="1"/>
          </p:cNvPicPr>
          <p:nvPr/>
        </p:nvPicPr>
        <p:blipFill>
          <a:blip r:embed="rId4"/>
          <a:srcRect t="28816"/>
          <a:stretch/>
        </p:blipFill>
        <p:spPr>
          <a:xfrm>
            <a:off x="1097280" y="2711547"/>
            <a:ext cx="5628939" cy="2788919"/>
          </a:xfrm>
          <a:prstGeom prst="rect">
            <a:avLst/>
          </a:prstGeom>
        </p:spPr>
      </p:pic>
    </p:spTree>
    <p:extLst>
      <p:ext uri="{BB962C8B-B14F-4D97-AF65-F5344CB8AC3E}">
        <p14:creationId xmlns:p14="http://schemas.microsoft.com/office/powerpoint/2010/main" val="185973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0B9D-38C7-73BD-9D4A-699A30CA0ECC}"/>
              </a:ext>
            </a:extLst>
          </p:cNvPr>
          <p:cNvSpPr>
            <a:spLocks noGrp="1"/>
          </p:cNvSpPr>
          <p:nvPr>
            <p:ph type="title"/>
          </p:nvPr>
        </p:nvSpPr>
        <p:spPr/>
        <p:txBody>
          <a:bodyPr>
            <a:normAutofit fontScale="90000"/>
          </a:bodyPr>
          <a:lstStyle/>
          <a:p>
            <a: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Result and Discussion</a:t>
            </a:r>
            <a:br>
              <a:rPr kumimoji="0" lang="en-US" sz="4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(Comparing Each Model  </a:t>
            </a:r>
            <a:b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br>
            <a:r>
              <a:rPr kumimoji="0" lang="en-US" sz="32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LDA Report (From Paper)</a:t>
            </a:r>
            <a:endParaRPr lang="en-US" dirty="0"/>
          </a:p>
        </p:txBody>
      </p:sp>
      <p:pic>
        <p:nvPicPr>
          <p:cNvPr id="4" name="Picture 3">
            <a:extLst>
              <a:ext uri="{FF2B5EF4-FFF2-40B4-BE49-F238E27FC236}">
                <a16:creationId xmlns:a16="http://schemas.microsoft.com/office/drawing/2014/main" id="{D73EA65A-230E-120C-4087-E7A51272E1AA}"/>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6" name="Picture 5">
            <a:extLst>
              <a:ext uri="{FF2B5EF4-FFF2-40B4-BE49-F238E27FC236}">
                <a16:creationId xmlns:a16="http://schemas.microsoft.com/office/drawing/2014/main" id="{075D4C5D-4B39-DA52-DFAE-EEEEA971D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189089"/>
            <a:ext cx="8792802" cy="3886742"/>
          </a:xfrm>
          <a:prstGeom prst="rect">
            <a:avLst/>
          </a:prstGeom>
        </p:spPr>
      </p:pic>
    </p:spTree>
    <p:extLst>
      <p:ext uri="{BB962C8B-B14F-4D97-AF65-F5344CB8AC3E}">
        <p14:creationId xmlns:p14="http://schemas.microsoft.com/office/powerpoint/2010/main" val="216972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D857-CB49-BA85-6950-E0218C6EA412}"/>
              </a:ext>
            </a:extLst>
          </p:cNvPr>
          <p:cNvSpPr>
            <a:spLocks noGrp="1"/>
          </p:cNvSpPr>
          <p:nvPr>
            <p:ph type="title"/>
          </p:nvPr>
        </p:nvSpPr>
        <p:spPr/>
        <p:txBody>
          <a:bodyPr/>
          <a:lstStyle/>
          <a:p>
            <a:r>
              <a:rPr lang="en-US" dirty="0"/>
              <a:t>Conclusion</a:t>
            </a:r>
          </a:p>
        </p:txBody>
      </p:sp>
      <p:sp>
        <p:nvSpPr>
          <p:cNvPr id="7" name="Content Placeholder 6">
            <a:extLst>
              <a:ext uri="{FF2B5EF4-FFF2-40B4-BE49-F238E27FC236}">
                <a16:creationId xmlns:a16="http://schemas.microsoft.com/office/drawing/2014/main" id="{A49CF609-FA33-B643-C234-4874507A11A3}"/>
              </a:ext>
            </a:extLst>
          </p:cNvPr>
          <p:cNvSpPr>
            <a:spLocks noGrp="1"/>
          </p:cNvSpPr>
          <p:nvPr>
            <p:ph idx="1"/>
          </p:nvPr>
        </p:nvSpPr>
        <p:spPr>
          <a:xfrm>
            <a:off x="1097280" y="2108201"/>
            <a:ext cx="7680960" cy="3760891"/>
          </a:xfrm>
        </p:spPr>
        <p:txBody>
          <a:bodyPr>
            <a:normAutofit fontScale="62500" lnSpcReduction="20000"/>
          </a:bodyPr>
          <a:lstStyle/>
          <a:p>
            <a:pPr lvl="1"/>
            <a:r>
              <a:rPr lang="en-US" sz="2600" dirty="0">
                <a:latin typeface="Times New Roman" panose="02020603050405020304" pitchFamily="18" charset="0"/>
                <a:cs typeface="Times New Roman" panose="02020603050405020304" pitchFamily="18" charset="0"/>
              </a:rPr>
              <a:t>We can not simply use simple standardization of the data preprocessing since the nature of data itself is compositional.</a:t>
            </a:r>
          </a:p>
          <a:p>
            <a:pPr lvl="1"/>
            <a:r>
              <a:rPr lang="en-US" sz="2600" dirty="0">
                <a:latin typeface="Times New Roman" panose="02020603050405020304" pitchFamily="18" charset="0"/>
                <a:cs typeface="Times New Roman" panose="02020603050405020304" pitchFamily="18" charset="0"/>
              </a:rPr>
              <a:t>Random Forest and Decision Tree is not preferable in this case due to their vulnerability with data overfitting, although works pretty well in training dataset. It can be proven while we try to do data validation by compare valid dataset to training dataset</a:t>
            </a:r>
          </a:p>
          <a:p>
            <a:pPr lvl="1"/>
            <a:r>
              <a:rPr lang="en-US" sz="2600" dirty="0">
                <a:latin typeface="Times New Roman" panose="02020603050405020304" pitchFamily="18" charset="0"/>
                <a:cs typeface="Times New Roman" panose="02020603050405020304" pitchFamily="18" charset="0"/>
              </a:rPr>
              <a:t>The Author chooses Linear Discriminant Model because it’s consistency with the overall performance of accuracy. Although the dataset separation method are different, it is proven while we try to do data validation by compare valid dataset to training dataset</a:t>
            </a:r>
          </a:p>
          <a:p>
            <a:pPr lvl="1"/>
            <a:r>
              <a:rPr lang="en-US" sz="2600" dirty="0">
                <a:latin typeface="Times New Roman" panose="02020603050405020304" pitchFamily="18" charset="0"/>
                <a:cs typeface="Times New Roman" panose="02020603050405020304" pitchFamily="18" charset="0"/>
              </a:rPr>
              <a:t>Multinomial Logistic Regression is a good alternative if we considering logarithmic loss to evaluate the model’s confidence in predictions, since it provides a continuous metric for probabilistic classifiers and is ideal when we want to measure the model’s uncertainty along with correctness.</a:t>
            </a:r>
          </a:p>
          <a:p>
            <a:pPr marL="0" indent="0">
              <a:buNone/>
            </a:pPr>
            <a:endParaRPr lang="en-US" dirty="0"/>
          </a:p>
          <a:p>
            <a:endParaRPr lang="en-US" dirty="0"/>
          </a:p>
          <a:p>
            <a:r>
              <a:rPr lang="en-US" dirty="0"/>
              <a:t> </a:t>
            </a:r>
          </a:p>
        </p:txBody>
      </p:sp>
      <p:pic>
        <p:nvPicPr>
          <p:cNvPr id="8" name="Picture 7">
            <a:extLst>
              <a:ext uri="{FF2B5EF4-FFF2-40B4-BE49-F238E27FC236}">
                <a16:creationId xmlns:a16="http://schemas.microsoft.com/office/drawing/2014/main" id="{8BBBE377-EC20-B402-BA2F-9D1EC5EDC651}"/>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spTree>
    <p:extLst>
      <p:ext uri="{BB962C8B-B14F-4D97-AF65-F5344CB8AC3E}">
        <p14:creationId xmlns:p14="http://schemas.microsoft.com/office/powerpoint/2010/main" val="1969268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3600" i="1" dirty="0">
                <a:solidFill>
                  <a:srgbClr val="FFFFFF"/>
                </a:solidFill>
              </a:rPr>
              <a:t>“But if the succession of worlds is established in the system of nature, it is in vain to look for anything higher in the origin of the earth. The result, therefore, of our present enquiry is, that </a:t>
            </a:r>
            <a:r>
              <a:rPr lang="en-US" sz="3600" i="1" dirty="0">
                <a:solidFill>
                  <a:schemeClr val="tx1"/>
                </a:solidFill>
              </a:rPr>
              <a:t>we find no vestige of a beginning,—no prospect of an end</a:t>
            </a:r>
            <a:r>
              <a:rPr lang="en-US" sz="3600" i="1" dirty="0">
                <a:solidFill>
                  <a:srgbClr val="FFFFFF"/>
                </a:solidFill>
              </a:rPr>
              <a: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656576"/>
          </a:xfrm>
        </p:spPr>
        <p:txBody>
          <a:bodyPr>
            <a:normAutofit/>
          </a:bodyPr>
          <a:lstStyle/>
          <a:p>
            <a:r>
              <a:rPr lang="en-US" dirty="0">
                <a:solidFill>
                  <a:srgbClr val="FFFFFF"/>
                </a:solidFill>
              </a:rPr>
              <a:t>- James </a:t>
            </a:r>
            <a:r>
              <a:rPr lang="en-US" dirty="0" err="1">
                <a:solidFill>
                  <a:srgbClr val="FFFFFF"/>
                </a:solidFill>
              </a:rPr>
              <a:t>hutton</a:t>
            </a:r>
            <a:r>
              <a:rPr lang="en-US" dirty="0">
                <a:solidFill>
                  <a:srgbClr val="FFFFFF"/>
                </a:solidFill>
              </a:rPr>
              <a:t>, 1788 (on </a:t>
            </a:r>
            <a:r>
              <a:rPr lang="en-US" i="1" dirty="0">
                <a:solidFill>
                  <a:srgbClr val="FFFFFF"/>
                </a:solidFill>
              </a:rPr>
              <a:t>theory of the earth</a:t>
            </a:r>
            <a:r>
              <a:rPr lang="en-US" dirty="0">
                <a:solidFill>
                  <a:srgbClr val="FFFFFF"/>
                </a:solidFill>
              </a:rPr>
              <a:t>)</a:t>
            </a:r>
          </a:p>
        </p:txBody>
      </p:sp>
    </p:spTree>
    <p:extLst>
      <p:ext uri="{BB962C8B-B14F-4D97-AF65-F5344CB8AC3E}">
        <p14:creationId xmlns:p14="http://schemas.microsoft.com/office/powerpoint/2010/main" val="191714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3600" i="1" dirty="0">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656576"/>
          </a:xfrm>
        </p:spPr>
        <p:txBody>
          <a:bodyPr>
            <a:normAutofit/>
          </a:bodyPr>
          <a:lstStyle/>
          <a:p>
            <a:r>
              <a:rPr lang="en-US" dirty="0">
                <a:solidFill>
                  <a:srgbClr val="FFFFFF"/>
                </a:solidFill>
              </a:rPr>
              <a:t>Muhammad </a:t>
            </a:r>
            <a:r>
              <a:rPr lang="en-US" dirty="0" err="1">
                <a:solidFill>
                  <a:srgbClr val="FFFFFF"/>
                </a:solidFill>
              </a:rPr>
              <a:t>ziad</a:t>
            </a:r>
            <a:r>
              <a:rPr lang="en-US" dirty="0">
                <a:solidFill>
                  <a:srgbClr val="FFFFFF"/>
                </a:solidFill>
              </a:rPr>
              <a:t>, in the future (on his future books </a:t>
            </a:r>
            <a:r>
              <a:rPr lang="en-US" dirty="0">
                <a:solidFill>
                  <a:srgbClr val="FFFFFF"/>
                </a:solidFill>
                <a:sym typeface="Wingdings" panose="05000000000000000000" pitchFamily="2" charset="2"/>
              </a:rPr>
              <a:t>)</a:t>
            </a:r>
            <a:r>
              <a:rPr lang="en-US" dirty="0">
                <a:solidFill>
                  <a:srgbClr val="FFFFFF"/>
                </a:solidFill>
              </a:rPr>
              <a:t>  </a:t>
            </a:r>
          </a:p>
        </p:txBody>
      </p:sp>
    </p:spTree>
    <p:extLst>
      <p:ext uri="{BB962C8B-B14F-4D97-AF65-F5344CB8AC3E}">
        <p14:creationId xmlns:p14="http://schemas.microsoft.com/office/powerpoint/2010/main" val="279419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A6F1-4ABF-ECB6-E3EF-9BC1571D4824}"/>
              </a:ext>
            </a:extLst>
          </p:cNvPr>
          <p:cNvSpPr>
            <a:spLocks noGrp="1"/>
          </p:cNvSpPr>
          <p:nvPr>
            <p:ph type="title"/>
          </p:nvPr>
        </p:nvSpPr>
        <p:spPr>
          <a:xfrm>
            <a:off x="1097280" y="450166"/>
            <a:ext cx="10058400" cy="1230923"/>
          </a:xfrm>
        </p:spPr>
        <p:txBody>
          <a:bodyPr>
            <a:normAutofit/>
          </a:bodyPr>
          <a:lstStyle/>
          <a:p>
            <a:r>
              <a:rPr lang="en-US" dirty="0"/>
              <a:t>Introduction</a:t>
            </a:r>
            <a:br>
              <a:rPr lang="en-US" dirty="0"/>
            </a:br>
            <a:r>
              <a:rPr lang="en-US" sz="2800" dirty="0"/>
              <a:t>Reference Used:</a:t>
            </a:r>
            <a:endParaRPr lang="en-US" dirty="0"/>
          </a:p>
        </p:txBody>
      </p:sp>
      <p:pic>
        <p:nvPicPr>
          <p:cNvPr id="3" name="Picture 2">
            <a:extLst>
              <a:ext uri="{FF2B5EF4-FFF2-40B4-BE49-F238E27FC236}">
                <a16:creationId xmlns:a16="http://schemas.microsoft.com/office/drawing/2014/main" id="{5A78D59E-7547-35CE-61DE-141E1B1CE9FF}"/>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
        <p:nvSpPr>
          <p:cNvPr id="6" name="Content Placeholder 5">
            <a:extLst>
              <a:ext uri="{FF2B5EF4-FFF2-40B4-BE49-F238E27FC236}">
                <a16:creationId xmlns:a16="http://schemas.microsoft.com/office/drawing/2014/main" id="{F77D4C39-6311-A5EF-BE70-AD13F76DAADE}"/>
              </a:ext>
            </a:extLst>
          </p:cNvPr>
          <p:cNvSpPr>
            <a:spLocks noGrp="1"/>
          </p:cNvSpPr>
          <p:nvPr>
            <p:ph idx="1"/>
          </p:nvPr>
        </p:nvSpPr>
        <p:spPr/>
        <p:txBody>
          <a:bodyPr>
            <a:normAutofit fontScale="92500" lnSpcReduction="10000"/>
          </a:bodyPr>
          <a:lstStyle/>
          <a:p>
            <a:r>
              <a:rPr lang="en-US" dirty="0"/>
              <a:t>Main Reference:</a:t>
            </a:r>
          </a:p>
          <a:p>
            <a:pPr marL="749808" lvl="1" indent="-457200"/>
            <a:r>
              <a:rPr lang="en-US" sz="1600" dirty="0"/>
              <a:t>Bachmann, Kai, Peter Menzel, </a:t>
            </a:r>
            <a:r>
              <a:rPr lang="en-US" sz="1600" dirty="0" err="1"/>
              <a:t>Raimon</a:t>
            </a:r>
            <a:r>
              <a:rPr lang="en-US" sz="1600" dirty="0"/>
              <a:t> </a:t>
            </a:r>
            <a:r>
              <a:rPr lang="en-US" sz="1600" dirty="0" err="1"/>
              <a:t>Tolosana</a:t>
            </a:r>
            <a:r>
              <a:rPr lang="en-US" sz="1600" dirty="0"/>
              <a:t>-Delgado, Christopher Schmidt, Moritz Hill, and Jens </a:t>
            </a:r>
            <a:r>
              <a:rPr lang="en-US" sz="1600" dirty="0" err="1"/>
              <a:t>Gutzmer</a:t>
            </a:r>
            <a:r>
              <a:rPr lang="en-US" sz="1600" dirty="0"/>
              <a:t>. "Multivariate geochemical classification of </a:t>
            </a:r>
            <a:r>
              <a:rPr lang="en-US" sz="1600" dirty="0" err="1"/>
              <a:t>chromitite</a:t>
            </a:r>
            <a:r>
              <a:rPr lang="en-US" sz="1600" dirty="0"/>
              <a:t> layers in the Bushveld Complex, South Africa." Applied Geochemistry 103 (2019): 106-117. (Note: For the secondary publication, see </a:t>
            </a:r>
            <a:r>
              <a:rPr lang="en-US" sz="1600" dirty="0">
                <a:hlinkClick r:id="rId3"/>
              </a:rPr>
              <a:t>https://www.hzdr.de/publications/PublDoc-13336.pdf</a:t>
            </a:r>
            <a:r>
              <a:rPr lang="en-US" sz="1600" dirty="0"/>
              <a:t>, CC BY-NC-ND)</a:t>
            </a:r>
          </a:p>
          <a:p>
            <a:r>
              <a:rPr lang="en-US" dirty="0"/>
              <a:t>Additional Reference:</a:t>
            </a:r>
          </a:p>
          <a:p>
            <a:pPr marL="749808" lvl="1" indent="-457200"/>
            <a:r>
              <a:rPr lang="en-US" sz="1600" dirty="0" err="1"/>
              <a:t>Raimon</a:t>
            </a:r>
            <a:r>
              <a:rPr lang="en-US" sz="1600" dirty="0"/>
              <a:t> </a:t>
            </a:r>
            <a:r>
              <a:rPr lang="en-US" sz="1600" dirty="0" err="1"/>
              <a:t>Tolosana</a:t>
            </a:r>
            <a:r>
              <a:rPr lang="en-US" sz="1600" dirty="0"/>
              <a:t>-Delgado, Juan Jose </a:t>
            </a:r>
            <a:r>
              <a:rPr lang="en-US" sz="1600" dirty="0" err="1"/>
              <a:t>Egozcue</a:t>
            </a:r>
            <a:r>
              <a:rPr lang="en-US" sz="1600" dirty="0"/>
              <a:t>, Vera </a:t>
            </a:r>
            <a:r>
              <a:rPr lang="en-US" sz="1600" dirty="0" err="1"/>
              <a:t>Pawlowsky-Glahn</a:t>
            </a:r>
            <a:r>
              <a:rPr lang="en-US" sz="1600" dirty="0"/>
              <a:t>. "Modeling and Analysis of Compositional </a:t>
            </a:r>
            <a:r>
              <a:rPr lang="en-US" sz="1600" dirty="0" err="1"/>
              <a:t>Data".h</a:t>
            </a:r>
            <a:r>
              <a:rPr lang="en-US" sz="1600" dirty="0"/>
              <a:t> 20, ): Wiley. ISBN: 978111844306</a:t>
            </a:r>
          </a:p>
          <a:p>
            <a:pPr marL="749808" lvl="1" indent="-457200"/>
            <a:r>
              <a:rPr lang="en-US" sz="1600" dirty="0" err="1"/>
              <a:t>Egozcue</a:t>
            </a:r>
            <a:r>
              <a:rPr lang="en-US" sz="1600" dirty="0"/>
              <a:t>, Juan Jose; </a:t>
            </a:r>
            <a:r>
              <a:rPr lang="en-US" sz="1600" dirty="0" err="1"/>
              <a:t>Pawlowsky-Glahn</a:t>
            </a:r>
            <a:r>
              <a:rPr lang="en-US" sz="1600" dirty="0"/>
              <a:t>, Vera; </a:t>
            </a:r>
            <a:r>
              <a:rPr lang="en-US" sz="1600" dirty="0" err="1"/>
              <a:t>Mateu-Figueras</a:t>
            </a:r>
            <a:r>
              <a:rPr lang="en-US" sz="1600" dirty="0"/>
              <a:t>, Gloria; Barcelo-Vidal, Carles (2003), "Isometric </a:t>
            </a:r>
            <a:r>
              <a:rPr lang="en-US" sz="1600" dirty="0" err="1"/>
              <a:t>logratio</a:t>
            </a:r>
            <a:r>
              <a:rPr lang="en-US" sz="1600" dirty="0"/>
              <a:t> transformations for compositional data analysis", Mathematical Geology, 35 (3): 279–300, doi:</a:t>
            </a:r>
            <a:r>
              <a:rPr lang="en-US" sz="1600" dirty="0">
                <a:hlinkClick r:id="rId4"/>
              </a:rPr>
              <a:t>10.1023/A:10238182146144</a:t>
            </a:r>
            <a:endParaRPr lang="en-US" sz="1600" dirty="0"/>
          </a:p>
          <a:p>
            <a:pPr marL="749808" lvl="1" indent="-457200"/>
            <a:r>
              <a:rPr lang="en-US" sz="1600" dirty="0"/>
              <a:t>Rollinson, H. R. and Peace, V, (2021). Using Geochemical Data: Evaluation, Presentation, Interpretation (2nd ed.). Routledge.</a:t>
            </a:r>
            <a:endParaRPr lang="en-US" dirty="0"/>
          </a:p>
          <a:p>
            <a:pPr marL="749808" lvl="1" indent="-457200"/>
            <a:r>
              <a:rPr lang="en-US" dirty="0">
                <a:hlinkClick r:id="rId5"/>
              </a:rPr>
              <a:t>https://online.stat.psu.edu/stat504/lesson/8</a:t>
            </a:r>
            <a:endParaRPr lang="en-US" dirty="0"/>
          </a:p>
          <a:p>
            <a:pPr marL="749808" lvl="1" indent="-457200"/>
            <a:endParaRPr lang="en-US" dirty="0"/>
          </a:p>
          <a:p>
            <a:pPr marL="292608" lvl="1" indent="0">
              <a:buNone/>
            </a:pPr>
            <a:endParaRPr lang="en-US" dirty="0"/>
          </a:p>
        </p:txBody>
      </p:sp>
    </p:spTree>
    <p:extLst>
      <p:ext uri="{BB962C8B-B14F-4D97-AF65-F5344CB8AC3E}">
        <p14:creationId xmlns:p14="http://schemas.microsoft.com/office/powerpoint/2010/main" val="371664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3F07D8A-2A26-497D-E098-A3FEDFB883A8}"/>
              </a:ext>
            </a:extLst>
          </p:cNvPr>
          <p:cNvSpPr>
            <a:spLocks noGrp="1"/>
          </p:cNvSpPr>
          <p:nvPr>
            <p:ph type="title"/>
          </p:nvPr>
        </p:nvSpPr>
        <p:spPr>
          <a:xfrm>
            <a:off x="1097280" y="450166"/>
            <a:ext cx="10058400" cy="1230923"/>
          </a:xfrm>
        </p:spPr>
        <p:txBody>
          <a:bodyPr>
            <a:normAutofit/>
          </a:bodyPr>
          <a:lstStyle/>
          <a:p>
            <a:r>
              <a:rPr lang="en-US" dirty="0"/>
              <a:t>Introduction</a:t>
            </a:r>
            <a:br>
              <a:rPr lang="en-US" dirty="0"/>
            </a:br>
            <a:r>
              <a:rPr lang="en-US" sz="2800" dirty="0"/>
              <a:t>Geochemical Data</a:t>
            </a:r>
            <a:endParaRPr lang="en-US" dirty="0"/>
          </a:p>
        </p:txBody>
      </p:sp>
      <p:pic>
        <p:nvPicPr>
          <p:cNvPr id="12" name="Picture 11">
            <a:extLst>
              <a:ext uri="{FF2B5EF4-FFF2-40B4-BE49-F238E27FC236}">
                <a16:creationId xmlns:a16="http://schemas.microsoft.com/office/drawing/2014/main" id="{02ED2344-5FB2-D159-2268-2AFB67FC27C3}"/>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pic>
        <p:nvPicPr>
          <p:cNvPr id="18" name="Content Placeholder 17">
            <a:extLst>
              <a:ext uri="{FF2B5EF4-FFF2-40B4-BE49-F238E27FC236}">
                <a16:creationId xmlns:a16="http://schemas.microsoft.com/office/drawing/2014/main" id="{2A3A4909-D448-0243-87BD-12744291D65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59101"/>
          <a:stretch/>
        </p:blipFill>
        <p:spPr>
          <a:xfrm>
            <a:off x="1097280" y="2102746"/>
            <a:ext cx="2306027" cy="3760788"/>
          </a:xfrm>
        </p:spPr>
      </p:pic>
      <p:sp>
        <p:nvSpPr>
          <p:cNvPr id="20" name="TextBox 19">
            <a:extLst>
              <a:ext uri="{FF2B5EF4-FFF2-40B4-BE49-F238E27FC236}">
                <a16:creationId xmlns:a16="http://schemas.microsoft.com/office/drawing/2014/main" id="{AAB81A16-ABE5-19E5-A1A2-577C418875E9}"/>
              </a:ext>
            </a:extLst>
          </p:cNvPr>
          <p:cNvSpPr txBox="1"/>
          <p:nvPr/>
        </p:nvSpPr>
        <p:spPr>
          <a:xfrm>
            <a:off x="3640015" y="2102746"/>
            <a:ext cx="7754815" cy="2862322"/>
          </a:xfrm>
          <a:prstGeom prst="rect">
            <a:avLst/>
          </a:prstGeom>
          <a:noFill/>
        </p:spPr>
        <p:txBody>
          <a:bodyPr wrap="square">
            <a:spAutoFit/>
          </a:bodyPr>
          <a:lstStyle/>
          <a:p>
            <a:r>
              <a:rPr lang="en-US" dirty="0"/>
              <a:t>Geochemical data refers to the </a:t>
            </a:r>
            <a:r>
              <a:rPr lang="en-US" b="1" dirty="0"/>
              <a:t>chemical composition </a:t>
            </a:r>
            <a:r>
              <a:rPr lang="en-US" dirty="0"/>
              <a:t>of Earth's materials, such as rocks, soils, sediments, and water, measured to understand geological processes. This data is often used to trace the origin, distribution, and interaction of elements within the Earth’s crust, aiding in studies of mineral resources, tectonics, and environmental changes.</a:t>
            </a:r>
          </a:p>
          <a:p>
            <a:endParaRPr lang="en-US" dirty="0"/>
          </a:p>
          <a:p>
            <a:r>
              <a:rPr lang="en-US" dirty="0"/>
              <a:t>Example: analyzing major, trace, and rare earth elements, geochemists can </a:t>
            </a:r>
            <a:r>
              <a:rPr lang="en-US" b="1" dirty="0"/>
              <a:t>infer rock formation</a:t>
            </a:r>
            <a:r>
              <a:rPr lang="en-US" dirty="0"/>
              <a:t> histories, weathering processes, and ore deposit genesis.</a:t>
            </a:r>
          </a:p>
          <a:p>
            <a:endParaRPr lang="en-US" dirty="0"/>
          </a:p>
          <a:p>
            <a:r>
              <a:rPr lang="en-US" dirty="0"/>
              <a:t>Output form (mostly): </a:t>
            </a:r>
            <a:r>
              <a:rPr lang="en-US" b="1" dirty="0"/>
              <a:t>classification</a:t>
            </a:r>
            <a:r>
              <a:rPr lang="en-US" dirty="0"/>
              <a:t> </a:t>
            </a:r>
          </a:p>
        </p:txBody>
      </p:sp>
    </p:spTree>
    <p:extLst>
      <p:ext uri="{BB962C8B-B14F-4D97-AF65-F5344CB8AC3E}">
        <p14:creationId xmlns:p14="http://schemas.microsoft.com/office/powerpoint/2010/main" val="186866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A6F1-4ABF-ECB6-E3EF-9BC1571D4824}"/>
              </a:ext>
            </a:extLst>
          </p:cNvPr>
          <p:cNvSpPr>
            <a:spLocks noGrp="1"/>
          </p:cNvSpPr>
          <p:nvPr>
            <p:ph type="title"/>
          </p:nvPr>
        </p:nvSpPr>
        <p:spPr>
          <a:xfrm>
            <a:off x="1097280" y="450166"/>
            <a:ext cx="10058400" cy="1230923"/>
          </a:xfrm>
        </p:spPr>
        <p:txBody>
          <a:bodyPr>
            <a:normAutofit/>
          </a:bodyPr>
          <a:lstStyle/>
          <a:p>
            <a:r>
              <a:rPr lang="en-US" dirty="0"/>
              <a:t>Introduction</a:t>
            </a:r>
            <a:br>
              <a:rPr lang="en-US" dirty="0"/>
            </a:br>
            <a:r>
              <a:rPr lang="en-US" sz="2800" dirty="0"/>
              <a:t>Geological Context</a:t>
            </a:r>
            <a:endParaRPr lang="en-US" dirty="0"/>
          </a:p>
        </p:txBody>
      </p:sp>
      <p:pic>
        <p:nvPicPr>
          <p:cNvPr id="5" name="Content Placeholder 4">
            <a:extLst>
              <a:ext uri="{FF2B5EF4-FFF2-40B4-BE49-F238E27FC236}">
                <a16:creationId xmlns:a16="http://schemas.microsoft.com/office/drawing/2014/main" id="{15555888-ABF4-6BE4-1F08-CD6EDE32EC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008400"/>
            <a:ext cx="5910591" cy="4306803"/>
          </a:xfrm>
        </p:spPr>
      </p:pic>
      <p:sp>
        <p:nvSpPr>
          <p:cNvPr id="7" name="TextBox 6">
            <a:extLst>
              <a:ext uri="{FF2B5EF4-FFF2-40B4-BE49-F238E27FC236}">
                <a16:creationId xmlns:a16="http://schemas.microsoft.com/office/drawing/2014/main" id="{2B0FE5C7-147E-26E1-320A-B6C037A97AB2}"/>
              </a:ext>
            </a:extLst>
          </p:cNvPr>
          <p:cNvSpPr txBox="1"/>
          <p:nvPr/>
        </p:nvSpPr>
        <p:spPr>
          <a:xfrm>
            <a:off x="7007870" y="2025985"/>
            <a:ext cx="4513569" cy="1569660"/>
          </a:xfrm>
          <a:prstGeom prst="rect">
            <a:avLst/>
          </a:prstGeom>
          <a:noFill/>
        </p:spPr>
        <p:txBody>
          <a:bodyPr wrap="square">
            <a:spAutoFit/>
          </a:bodyPr>
          <a:lstStyle/>
          <a:p>
            <a:r>
              <a:rPr lang="en-US" sz="1600" b="0" i="0" dirty="0">
                <a:solidFill>
                  <a:srgbClr val="000000"/>
                </a:solidFill>
                <a:effectLst/>
                <a:latin typeface="Times New Roman" panose="02020603050405020304" pitchFamily="18" charset="0"/>
                <a:cs typeface="Times New Roman" panose="02020603050405020304" pitchFamily="18" charset="0"/>
              </a:rPr>
              <a:t>(Geological Map of the Bushveld Complex. The location of the Thaba mine is marked in red. </a:t>
            </a:r>
            <a:endParaRPr lang="en-US" sz="1600" dirty="0">
              <a:solidFill>
                <a:srgbClr val="000000"/>
              </a:solidFill>
              <a:latin typeface="Times New Roman" panose="02020603050405020304" pitchFamily="18" charset="0"/>
              <a:cs typeface="Times New Roman" panose="02020603050405020304" pitchFamily="18" charset="0"/>
            </a:endParaRPr>
          </a:p>
          <a:p>
            <a:r>
              <a:rPr lang="en-US" sz="1600" b="0" i="0" dirty="0">
                <a:solidFill>
                  <a:srgbClr val="000000"/>
                </a:solidFill>
                <a:effectLst/>
                <a:latin typeface="Times New Roman" panose="02020603050405020304" pitchFamily="18" charset="0"/>
                <a:cs typeface="Times New Roman" panose="02020603050405020304" pitchFamily="18" charset="0"/>
              </a:rPr>
              <a:t>(B) Stratigraphic column of the Critical Zone showing the positions of the major </a:t>
            </a:r>
            <a:r>
              <a:rPr lang="en-US" sz="1600" b="0" i="0" dirty="0" err="1">
                <a:solidFill>
                  <a:srgbClr val="000000"/>
                </a:solidFill>
                <a:effectLst/>
                <a:latin typeface="Times New Roman" panose="02020603050405020304" pitchFamily="18" charset="0"/>
                <a:cs typeface="Times New Roman" panose="02020603050405020304" pitchFamily="18" charset="0"/>
              </a:rPr>
              <a:t>chromitite</a:t>
            </a:r>
            <a:r>
              <a:rPr lang="en-US" sz="1600" b="0" i="0" dirty="0">
                <a:solidFill>
                  <a:srgbClr val="000000"/>
                </a:solidFill>
                <a:effectLst/>
                <a:latin typeface="Times New Roman" panose="02020603050405020304" pitchFamily="18" charset="0"/>
                <a:cs typeface="Times New Roman" panose="02020603050405020304" pitchFamily="18" charset="0"/>
              </a:rPr>
              <a:t> layers and of the Merensky Reef (MR</a:t>
            </a:r>
            <a:r>
              <a:rPr lang="en-US" sz="1600" dirty="0">
                <a:solidFill>
                  <a:srgbClr val="000000"/>
                </a:solidFill>
                <a:latin typeface="Times New Roman" panose="02020603050405020304" pitchFamily="18" charset="0"/>
                <a:cs typeface="Times New Roman" panose="02020603050405020304" pitchFamily="18" charset="0"/>
              </a:rPr>
              <a:t>) )</a:t>
            </a:r>
          </a:p>
          <a:p>
            <a:r>
              <a:rPr lang="en-US" sz="1600" dirty="0">
                <a:solidFill>
                  <a:srgbClr val="000000"/>
                </a:solidFill>
                <a:latin typeface="Times New Roman" panose="02020603050405020304" pitchFamily="18" charset="0"/>
                <a:cs typeface="Times New Roman" panose="02020603050405020304" pitchFamily="18" charset="0"/>
              </a:rPr>
              <a:t>[1]</a:t>
            </a:r>
            <a:endParaRPr lang="en-US" sz="4400" dirty="0"/>
          </a:p>
        </p:txBody>
      </p:sp>
      <p:pic>
        <p:nvPicPr>
          <p:cNvPr id="3" name="Picture 2">
            <a:extLst>
              <a:ext uri="{FF2B5EF4-FFF2-40B4-BE49-F238E27FC236}">
                <a16:creationId xmlns:a16="http://schemas.microsoft.com/office/drawing/2014/main" id="{5A78D59E-7547-35CE-61DE-141E1B1CE9FF}"/>
              </a:ext>
            </a:extLst>
          </p:cNvPr>
          <p:cNvPicPr>
            <a:picLocks noChangeAspect="1"/>
          </p:cNvPicPr>
          <p:nvPr/>
        </p:nvPicPr>
        <p:blipFill>
          <a:blip r:embed="rId3">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
        <p:nvSpPr>
          <p:cNvPr id="4" name="TextBox 3">
            <a:extLst>
              <a:ext uri="{FF2B5EF4-FFF2-40B4-BE49-F238E27FC236}">
                <a16:creationId xmlns:a16="http://schemas.microsoft.com/office/drawing/2014/main" id="{CB25A27C-CA17-E53B-6089-EF154E50E4A0}"/>
              </a:ext>
            </a:extLst>
          </p:cNvPr>
          <p:cNvSpPr txBox="1"/>
          <p:nvPr/>
        </p:nvSpPr>
        <p:spPr>
          <a:xfrm>
            <a:off x="7007870" y="4099510"/>
            <a:ext cx="4888339" cy="2308324"/>
          </a:xfrm>
          <a:prstGeom prst="rect">
            <a:avLst/>
          </a:prstGeom>
          <a:noFill/>
        </p:spPr>
        <p:txBody>
          <a:bodyPr wrap="square" rtlCol="0">
            <a:spAutoFit/>
          </a:bodyPr>
          <a:lstStyle/>
          <a:p>
            <a:r>
              <a:rPr lang="en-US" sz="1600" b="0" i="0" dirty="0">
                <a:solidFill>
                  <a:srgbClr val="000000"/>
                </a:solidFill>
                <a:effectLst/>
                <a:latin typeface="AdvOT596495f2"/>
              </a:rPr>
              <a:t>The Bushveld Complex, the world's largest layered ma</a:t>
            </a:r>
            <a:r>
              <a:rPr lang="en-US" sz="1600" b="0" i="0" dirty="0">
                <a:solidFill>
                  <a:srgbClr val="000000"/>
                </a:solidFill>
                <a:effectLst/>
                <a:latin typeface="AdvOT596495f2+fb"/>
              </a:rPr>
              <a:t>fi</a:t>
            </a:r>
            <a:r>
              <a:rPr lang="en-US" sz="1600" b="0" i="0" dirty="0">
                <a:solidFill>
                  <a:srgbClr val="000000"/>
                </a:solidFill>
                <a:effectLst/>
                <a:latin typeface="AdvOT596495f2"/>
              </a:rPr>
              <a:t>c-ultrama</a:t>
            </a:r>
            <a:r>
              <a:rPr lang="en-US" sz="1600" b="0" i="0" dirty="0">
                <a:solidFill>
                  <a:srgbClr val="000000"/>
                </a:solidFill>
                <a:effectLst/>
                <a:latin typeface="AdvOT596495f2+fb"/>
              </a:rPr>
              <a:t>fi</a:t>
            </a:r>
            <a:r>
              <a:rPr lang="en-US" sz="1600" b="0" i="0" dirty="0">
                <a:solidFill>
                  <a:srgbClr val="000000"/>
                </a:solidFill>
                <a:effectLst/>
                <a:latin typeface="AdvOT596495f2"/>
              </a:rPr>
              <a:t>c intrusion, accounts currently for 45% of global annual chromite ore production and contains 40% of global chromite reserves (</a:t>
            </a:r>
            <a:r>
              <a:rPr lang="en-US" sz="1600" b="0" i="0" dirty="0">
                <a:solidFill>
                  <a:srgbClr val="287CA5"/>
                </a:solidFill>
                <a:effectLst/>
                <a:latin typeface="AdvOT596495f2"/>
              </a:rPr>
              <a:t>USGS, 2018</a:t>
            </a:r>
            <a:r>
              <a:rPr lang="en-US" sz="1600" b="0" i="0" dirty="0">
                <a:solidFill>
                  <a:srgbClr val="000000"/>
                </a:solidFill>
                <a:effectLst/>
                <a:latin typeface="AdvOT596495f2"/>
              </a:rPr>
              <a:t>). Besides vast resources of chromite, the Bushveld Complex also contains the largest global resource of platinum-group elements (PGE) as well as signi</a:t>
            </a:r>
            <a:r>
              <a:rPr lang="en-US" sz="1600" b="0" i="0" dirty="0">
                <a:solidFill>
                  <a:srgbClr val="000000"/>
                </a:solidFill>
                <a:effectLst/>
                <a:latin typeface="AdvOT596495f2+fb"/>
              </a:rPr>
              <a:t>fi</a:t>
            </a:r>
            <a:r>
              <a:rPr lang="en-US" sz="1600" b="0" i="0" dirty="0">
                <a:solidFill>
                  <a:srgbClr val="000000"/>
                </a:solidFill>
                <a:effectLst/>
                <a:latin typeface="AdvOT596495f2"/>
              </a:rPr>
              <a:t>cant resources of Ni and Cu (e.g., </a:t>
            </a:r>
            <a:r>
              <a:rPr lang="en-US" sz="1600" b="0" i="0" dirty="0">
                <a:solidFill>
                  <a:srgbClr val="287CA5"/>
                </a:solidFill>
                <a:effectLst/>
                <a:latin typeface="AdvOT596495f2"/>
              </a:rPr>
              <a:t>Von </a:t>
            </a:r>
            <a:r>
              <a:rPr lang="en-US" sz="1600" b="0" i="0" dirty="0" err="1">
                <a:solidFill>
                  <a:srgbClr val="287CA5"/>
                </a:solidFill>
                <a:effectLst/>
                <a:latin typeface="AdvOT596495f2"/>
              </a:rPr>
              <a:t>Gruenewaldt</a:t>
            </a:r>
            <a:r>
              <a:rPr lang="en-US" sz="1600" b="0" i="0" dirty="0">
                <a:solidFill>
                  <a:srgbClr val="287CA5"/>
                </a:solidFill>
                <a:effectLst/>
                <a:latin typeface="AdvOT596495f2"/>
              </a:rPr>
              <a:t>, 1977</a:t>
            </a:r>
            <a:r>
              <a:rPr lang="en-US" sz="1600" b="0" i="0" dirty="0">
                <a:solidFill>
                  <a:srgbClr val="000000"/>
                </a:solidFill>
                <a:effectLst/>
                <a:latin typeface="AdvOT596495f2"/>
              </a:rPr>
              <a:t>; </a:t>
            </a:r>
            <a:r>
              <a:rPr lang="en-US" sz="1600" b="0" i="0" dirty="0">
                <a:solidFill>
                  <a:srgbClr val="287CA5"/>
                </a:solidFill>
                <a:effectLst/>
                <a:latin typeface="AdvOT596495f2"/>
              </a:rPr>
              <a:t>Maier et al., 2013</a:t>
            </a:r>
            <a:r>
              <a:rPr lang="en-US" sz="1600" b="0" i="0" dirty="0">
                <a:solidFill>
                  <a:srgbClr val="000000"/>
                </a:solidFill>
                <a:effectLst/>
                <a:latin typeface="AdvOT596495f2"/>
              </a:rPr>
              <a:t>).</a:t>
            </a:r>
            <a:r>
              <a:rPr lang="en-US" sz="1600" dirty="0"/>
              <a:t> </a:t>
            </a:r>
            <a:br>
              <a:rPr lang="en-US" sz="1600" dirty="0"/>
            </a:br>
            <a:endParaRPr lang="en-US" sz="1600" dirty="0"/>
          </a:p>
        </p:txBody>
      </p:sp>
    </p:spTree>
    <p:extLst>
      <p:ext uri="{BB962C8B-B14F-4D97-AF65-F5344CB8AC3E}">
        <p14:creationId xmlns:p14="http://schemas.microsoft.com/office/powerpoint/2010/main" val="342958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9925-D107-A387-3E3E-6B8371641505}"/>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4B583D7F-DC85-91C0-D08D-99AB25318DC4}"/>
              </a:ext>
            </a:extLst>
          </p:cNvPr>
          <p:cNvSpPr>
            <a:spLocks noGrp="1"/>
          </p:cNvSpPr>
          <p:nvPr>
            <p:ph idx="1"/>
          </p:nvPr>
        </p:nvSpPr>
        <p:spPr/>
        <p:txBody>
          <a:bodyPr>
            <a:normAutofit fontScale="92500"/>
          </a:bodyPr>
          <a:lstStyle/>
          <a:p>
            <a:pPr marL="457200" indent="-457200">
              <a:buFont typeface="+mj-lt"/>
              <a:buAutoNum type="arabicPeriod"/>
            </a:pPr>
            <a:r>
              <a:rPr lang="en-US" dirty="0"/>
              <a:t>In this study we propose such a classification scheme based on linear discriminant analysis using:  </a:t>
            </a:r>
          </a:p>
          <a:p>
            <a:pPr lvl="3"/>
            <a:r>
              <a:rPr lang="en-US" sz="1900" dirty="0"/>
              <a:t>a large database covering a significant number of </a:t>
            </a:r>
            <a:r>
              <a:rPr lang="en-US" sz="1900" dirty="0" err="1"/>
              <a:t>chromitite</a:t>
            </a:r>
            <a:r>
              <a:rPr lang="en-US" sz="1900" dirty="0"/>
              <a:t> layers, and</a:t>
            </a:r>
          </a:p>
          <a:p>
            <a:pPr lvl="3"/>
            <a:r>
              <a:rPr lang="en-US" sz="1900" dirty="0"/>
              <a:t>considering the compositional nature of whole rock chemical analyses of major element oxides and PGE (Kaufmann et al., 2018, in [1])</a:t>
            </a:r>
          </a:p>
          <a:p>
            <a:pPr marL="457200" indent="-457200">
              <a:buFont typeface="+mj-lt"/>
              <a:buAutoNum type="arabicPeriod"/>
            </a:pPr>
            <a:r>
              <a:rPr lang="en-US" dirty="0"/>
              <a:t>For this project, I will to make my hands-on experience on </a:t>
            </a:r>
            <a:r>
              <a:rPr lang="en-US" b="1" dirty="0"/>
              <a:t>exploring the alternative model</a:t>
            </a:r>
            <a:r>
              <a:rPr lang="en-US" dirty="0"/>
              <a:t> compared to the main model cited on paper (LDA) with the following Supervised Machine Learning (or, multivariate analysis) Model:</a:t>
            </a:r>
          </a:p>
          <a:p>
            <a:pPr lvl="3">
              <a:lnSpc>
                <a:spcPct val="110000"/>
              </a:lnSpc>
            </a:pPr>
            <a:r>
              <a:rPr lang="en-US" sz="1900" dirty="0"/>
              <a:t>Random Forest Classification</a:t>
            </a:r>
          </a:p>
          <a:p>
            <a:pPr lvl="3">
              <a:lnSpc>
                <a:spcPct val="110000"/>
              </a:lnSpc>
            </a:pPr>
            <a:r>
              <a:rPr lang="en-US" sz="1900" dirty="0"/>
              <a:t>Bagged Decision Tree Classification</a:t>
            </a:r>
          </a:p>
          <a:p>
            <a:pPr lvl="3">
              <a:lnSpc>
                <a:spcPct val="110000"/>
              </a:lnSpc>
            </a:pPr>
            <a:r>
              <a:rPr lang="en-US" sz="1900" dirty="0"/>
              <a:t>Multinomial Logistic Regression</a:t>
            </a:r>
            <a:endParaRPr lang="en-US" dirty="0"/>
          </a:p>
          <a:p>
            <a:pPr marL="201168" lvl="1" indent="0">
              <a:buNone/>
            </a:pPr>
            <a:endParaRPr lang="en-US" dirty="0"/>
          </a:p>
        </p:txBody>
      </p:sp>
      <p:pic>
        <p:nvPicPr>
          <p:cNvPr id="4" name="Picture 3">
            <a:extLst>
              <a:ext uri="{FF2B5EF4-FFF2-40B4-BE49-F238E27FC236}">
                <a16:creationId xmlns:a16="http://schemas.microsoft.com/office/drawing/2014/main" id="{FA7C7423-1991-833E-03AE-11101F6C1193}"/>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Tree>
    <p:extLst>
      <p:ext uri="{BB962C8B-B14F-4D97-AF65-F5344CB8AC3E}">
        <p14:creationId xmlns:p14="http://schemas.microsoft.com/office/powerpoint/2010/main" val="175218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7B4A-9DFB-B29B-1CFC-57F172AEDCE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F62C55A-8DD9-E83C-AB92-5BAF4FA5E499}"/>
              </a:ext>
            </a:extLst>
          </p:cNvPr>
          <p:cNvSpPr>
            <a:spLocks noGrp="1"/>
          </p:cNvSpPr>
          <p:nvPr>
            <p:ph idx="1"/>
          </p:nvPr>
        </p:nvSpPr>
        <p:spPr/>
        <p:txBody>
          <a:bodyPr/>
          <a:lstStyle/>
          <a:p>
            <a:r>
              <a:rPr lang="en-US" dirty="0"/>
              <a:t>Besides of that, in this project before conducting the modelling step, The focus of the data preprocessing part will be in the compositional analysis factor and explore mathematical basis of choosing this kind of method:</a:t>
            </a:r>
          </a:p>
          <a:p>
            <a:pPr marL="749808" lvl="1" indent="-457200">
              <a:buFont typeface="+mj-lt"/>
              <a:buAutoNum type="arabicPeriod"/>
            </a:pPr>
            <a:r>
              <a:rPr lang="en-US" dirty="0"/>
              <a:t>Data wrangling for preprocessing and cleaning the training, valid, and test data</a:t>
            </a:r>
          </a:p>
          <a:p>
            <a:pPr marL="749808" lvl="1" indent="-457200">
              <a:buFont typeface="+mj-lt"/>
              <a:buAutoNum type="arabicPeriod"/>
            </a:pPr>
            <a:r>
              <a:rPr lang="en-US" dirty="0"/>
              <a:t>Exploring other efficient classification model</a:t>
            </a:r>
          </a:p>
          <a:p>
            <a:pPr marL="749808" lvl="1" indent="-457200">
              <a:buFont typeface="+mj-lt"/>
              <a:buAutoNum type="arabicPeriod"/>
            </a:pPr>
            <a:r>
              <a:rPr lang="en-US" dirty="0"/>
              <a:t>Mathematics behind Isometric Log Ratio Transformation (Methods which chosen on the paper, and the importance of this) and Multinomial Logistic Regression</a:t>
            </a:r>
          </a:p>
        </p:txBody>
      </p:sp>
      <p:pic>
        <p:nvPicPr>
          <p:cNvPr id="4" name="Picture 3">
            <a:extLst>
              <a:ext uri="{FF2B5EF4-FFF2-40B4-BE49-F238E27FC236}">
                <a16:creationId xmlns:a16="http://schemas.microsoft.com/office/drawing/2014/main" id="{2A5CB20F-F45F-0A35-9617-45F3716F0CC6}"/>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Tree>
    <p:extLst>
      <p:ext uri="{BB962C8B-B14F-4D97-AF65-F5344CB8AC3E}">
        <p14:creationId xmlns:p14="http://schemas.microsoft.com/office/powerpoint/2010/main" val="200956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A293-8B6F-8A4B-5F33-28EC8C4339F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CFDBDE4-19A1-36C9-7BDF-A8F777EDA7F6}"/>
              </a:ext>
            </a:extLst>
          </p:cNvPr>
          <p:cNvSpPr>
            <a:spLocks noGrp="1"/>
          </p:cNvSpPr>
          <p:nvPr>
            <p:ph idx="1"/>
          </p:nvPr>
        </p:nvSpPr>
        <p:spPr/>
        <p:txBody>
          <a:bodyPr/>
          <a:lstStyle/>
          <a:p>
            <a:pPr lvl="1"/>
            <a:r>
              <a:rPr lang="en-US" dirty="0"/>
              <a:t>In the original academic paper, the authors mentioned that they are using R language, with </a:t>
            </a:r>
            <a:r>
              <a:rPr lang="en-US" dirty="0" err="1"/>
              <a:t>addiitonal</a:t>
            </a:r>
            <a:r>
              <a:rPr lang="en-US" dirty="0"/>
              <a:t> packages "</a:t>
            </a:r>
            <a:r>
              <a:rPr lang="en-US" dirty="0">
                <a:solidFill>
                  <a:srgbClr val="00B050"/>
                </a:solidFill>
              </a:rPr>
              <a:t>MASS</a:t>
            </a:r>
            <a:r>
              <a:rPr lang="en-US" dirty="0"/>
              <a:t>" and "</a:t>
            </a:r>
            <a:r>
              <a:rPr lang="en-US" dirty="0">
                <a:solidFill>
                  <a:srgbClr val="00B050"/>
                </a:solidFill>
              </a:rPr>
              <a:t>compositions</a:t>
            </a:r>
            <a:r>
              <a:rPr lang="en-US" dirty="0"/>
              <a:t>" with function </a:t>
            </a:r>
            <a:r>
              <a:rPr lang="en-US" dirty="0" err="1">
                <a:solidFill>
                  <a:srgbClr val="0070C0"/>
                </a:solidFill>
              </a:rPr>
              <a:t>lda</a:t>
            </a:r>
            <a:r>
              <a:rPr lang="en-US" dirty="0"/>
              <a:t> and function </a:t>
            </a:r>
            <a:r>
              <a:rPr lang="en-US" dirty="0" err="1">
                <a:solidFill>
                  <a:srgbClr val="0070C0"/>
                </a:solidFill>
              </a:rPr>
              <a:t>ilr</a:t>
            </a:r>
            <a:endParaRPr lang="en-US" dirty="0">
              <a:solidFill>
                <a:srgbClr val="0070C0"/>
              </a:solidFill>
            </a:endParaRPr>
          </a:p>
          <a:p>
            <a:pPr lvl="1"/>
            <a:r>
              <a:rPr lang="en-US" dirty="0"/>
              <a:t>In this experimentation study, we will using Python language with additional packages </a:t>
            </a:r>
            <a:r>
              <a:rPr lang="en-US" dirty="0">
                <a:solidFill>
                  <a:srgbClr val="00B050"/>
                </a:solidFill>
              </a:rPr>
              <a:t>scikit-bio library in “composition”</a:t>
            </a:r>
            <a:r>
              <a:rPr lang="en-US" dirty="0"/>
              <a:t> with function </a:t>
            </a:r>
            <a:r>
              <a:rPr lang="en-US" dirty="0" err="1">
                <a:solidFill>
                  <a:srgbClr val="0070C0"/>
                </a:solidFill>
              </a:rPr>
              <a:t>ilr</a:t>
            </a:r>
            <a:r>
              <a:rPr lang="en-US" dirty="0"/>
              <a:t> and </a:t>
            </a:r>
            <a:r>
              <a:rPr lang="en-US" dirty="0">
                <a:solidFill>
                  <a:srgbClr val="0070C0"/>
                </a:solidFill>
              </a:rPr>
              <a:t>closure</a:t>
            </a:r>
            <a:r>
              <a:rPr lang="en-US" dirty="0"/>
              <a:t>, and various machine learning module in </a:t>
            </a:r>
            <a:r>
              <a:rPr lang="en-US" dirty="0">
                <a:solidFill>
                  <a:srgbClr val="00B050"/>
                </a:solidFill>
              </a:rPr>
              <a:t>scikit-learn</a:t>
            </a:r>
            <a:r>
              <a:rPr lang="en-US" dirty="0"/>
              <a:t> for multivariate analysis</a:t>
            </a:r>
          </a:p>
          <a:p>
            <a:pPr lvl="1"/>
            <a:r>
              <a:rPr lang="en-US" dirty="0"/>
              <a:t>For data analysis purposes the process will be conducted on </a:t>
            </a:r>
            <a:r>
              <a:rPr lang="en-US" dirty="0" err="1"/>
              <a:t>Jupyter</a:t>
            </a:r>
            <a:r>
              <a:rPr lang="en-US" dirty="0"/>
              <a:t> Notebook </a:t>
            </a:r>
            <a:r>
              <a:rPr lang="en-US" dirty="0">
                <a:solidFill>
                  <a:srgbClr val="FF0000"/>
                </a:solidFill>
              </a:rPr>
              <a:t>(.</a:t>
            </a:r>
            <a:r>
              <a:rPr lang="en-US" dirty="0" err="1">
                <a:solidFill>
                  <a:srgbClr val="FF0000"/>
                </a:solidFill>
              </a:rPr>
              <a:t>ipynb</a:t>
            </a:r>
            <a:r>
              <a:rPr lang="en-US" dirty="0">
                <a:solidFill>
                  <a:srgbClr val="FF0000"/>
                </a:solidFill>
              </a:rPr>
              <a:t> </a:t>
            </a:r>
            <a:r>
              <a:rPr lang="en-US" dirty="0"/>
              <a:t>form) from Anaconda Navigator Platform, while the full code(</a:t>
            </a:r>
            <a:r>
              <a:rPr lang="en-US" dirty="0">
                <a:solidFill>
                  <a:srgbClr val="FF0000"/>
                </a:solidFill>
              </a:rPr>
              <a:t>.</a:t>
            </a:r>
            <a:r>
              <a:rPr lang="en-US" dirty="0" err="1">
                <a:solidFill>
                  <a:srgbClr val="FF0000"/>
                </a:solidFill>
              </a:rPr>
              <a:t>py</a:t>
            </a:r>
            <a:r>
              <a:rPr lang="en-US" dirty="0">
                <a:solidFill>
                  <a:srgbClr val="FF0000"/>
                </a:solidFill>
              </a:rPr>
              <a:t> </a:t>
            </a:r>
            <a:r>
              <a:rPr lang="en-US" dirty="0"/>
              <a:t>form) can be accessed in my </a:t>
            </a:r>
            <a:r>
              <a:rPr lang="en-US" dirty="0" err="1"/>
              <a:t>Github</a:t>
            </a:r>
            <a:r>
              <a:rPr lang="en-US" dirty="0"/>
              <a:t> Platform.</a:t>
            </a:r>
          </a:p>
          <a:p>
            <a:pPr lvl="1"/>
            <a:r>
              <a:rPr lang="en-US" dirty="0"/>
              <a:t>Note: Data Splitting technique from the original paper and this project probably different </a:t>
            </a:r>
            <a:r>
              <a:rPr lang="en-US" dirty="0" err="1"/>
              <a:t>different</a:t>
            </a:r>
            <a:endParaRPr lang="en-US" dirty="0"/>
          </a:p>
          <a:p>
            <a:pPr marL="0" indent="0">
              <a:buNone/>
            </a:pPr>
            <a:endParaRPr lang="en-US" dirty="0"/>
          </a:p>
        </p:txBody>
      </p:sp>
      <p:pic>
        <p:nvPicPr>
          <p:cNvPr id="4" name="Picture 3">
            <a:extLst>
              <a:ext uri="{FF2B5EF4-FFF2-40B4-BE49-F238E27FC236}">
                <a16:creationId xmlns:a16="http://schemas.microsoft.com/office/drawing/2014/main" id="{A90B8FEF-6BA2-29AC-EFDC-7AE5CA2220E2}"/>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77704" y="105270"/>
            <a:ext cx="2628887" cy="893842"/>
          </a:xfrm>
          <a:prstGeom prst="rect">
            <a:avLst/>
          </a:prstGeom>
        </p:spPr>
      </p:pic>
    </p:spTree>
    <p:extLst>
      <p:ext uri="{BB962C8B-B14F-4D97-AF65-F5344CB8AC3E}">
        <p14:creationId xmlns:p14="http://schemas.microsoft.com/office/powerpoint/2010/main" val="46633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250C-C40E-632E-03CE-EE6FBE2F9CA8}"/>
              </a:ext>
            </a:extLst>
          </p:cNvPr>
          <p:cNvSpPr>
            <a:spLocks noGrp="1"/>
          </p:cNvSpPr>
          <p:nvPr>
            <p:ph type="title"/>
          </p:nvPr>
        </p:nvSpPr>
        <p:spPr/>
        <p:txBody>
          <a:bodyPr>
            <a:normAutofit fontScale="90000"/>
          </a:bodyPr>
          <a:lstStyle/>
          <a:p>
            <a:r>
              <a:rPr lang="en-US" dirty="0"/>
              <a:t>Analysis and Model Processing</a:t>
            </a:r>
            <a:br>
              <a:rPr lang="en-US" dirty="0"/>
            </a:br>
            <a:r>
              <a:rPr lang="en-US" sz="3100" dirty="0"/>
              <a:t>(Pre-Processing Step </a:t>
            </a:r>
            <a:br>
              <a:rPr lang="en-US" sz="3100" dirty="0"/>
            </a:br>
            <a:r>
              <a:rPr lang="en-US" sz="3100" dirty="0"/>
              <a:t>– Data Preparation)</a:t>
            </a:r>
            <a:endParaRPr lang="en-US" dirty="0"/>
          </a:p>
        </p:txBody>
      </p:sp>
      <p:sp>
        <p:nvSpPr>
          <p:cNvPr id="3" name="Content Placeholder 2">
            <a:extLst>
              <a:ext uri="{FF2B5EF4-FFF2-40B4-BE49-F238E27FC236}">
                <a16:creationId xmlns:a16="http://schemas.microsoft.com/office/drawing/2014/main" id="{8E2078B2-8589-C854-C291-79ABCC608318}"/>
              </a:ext>
            </a:extLst>
          </p:cNvPr>
          <p:cNvSpPr>
            <a:spLocks noGrp="1"/>
          </p:cNvSpPr>
          <p:nvPr>
            <p:ph idx="1"/>
          </p:nvPr>
        </p:nvSpPr>
        <p:spPr/>
        <p:txBody>
          <a:bodyPr>
            <a:normAutofit/>
          </a:bodyPr>
          <a:lstStyle/>
          <a:p>
            <a:pPr lvl="1"/>
            <a:r>
              <a:rPr lang="en-US" dirty="0"/>
              <a:t>As our first step, the authors mentioned there are </a:t>
            </a:r>
            <a:r>
              <a:rPr lang="en-US" dirty="0" err="1"/>
              <a:t>filterization</a:t>
            </a:r>
            <a:r>
              <a:rPr lang="en-US" dirty="0"/>
              <a:t> of the dataset beforehand for any missing values (such as “not </a:t>
            </a:r>
            <a:r>
              <a:rPr lang="en-US" dirty="0" err="1"/>
              <a:t>analysed</a:t>
            </a:r>
            <a:r>
              <a:rPr lang="en-US" dirty="0"/>
              <a:t>” or “below the detection limit”) among the major element oxides and the PGE. [1]</a:t>
            </a:r>
          </a:p>
          <a:p>
            <a:pPr lvl="1"/>
            <a:r>
              <a:rPr lang="en-US" dirty="0"/>
              <a:t>The second step is, due to limited available information all layers represented by less than 30 samples with complete records were not further considered. This included the layers LG-1 – LG-5 and LG-7 (</a:t>
            </a:r>
            <a:r>
              <a:rPr lang="en-US" dirty="0" err="1"/>
              <a:t>totalling</a:t>
            </a:r>
            <a:r>
              <a:rPr lang="en-US" dirty="0"/>
              <a:t> N = 12 cases). [1]</a:t>
            </a:r>
          </a:p>
          <a:p>
            <a:pPr lvl="1"/>
            <a:r>
              <a:rPr lang="en-US" dirty="0"/>
              <a:t>The remaining data for eight different </a:t>
            </a:r>
            <a:r>
              <a:rPr lang="en-US" dirty="0" err="1"/>
              <a:t>chromitite</a:t>
            </a:r>
            <a:r>
              <a:rPr lang="en-US" dirty="0"/>
              <a:t> layers, namely (stratigraphically upwards):</a:t>
            </a:r>
          </a:p>
          <a:p>
            <a:pPr lvl="2"/>
            <a:r>
              <a:rPr lang="en-US" dirty="0">
                <a:solidFill>
                  <a:srgbClr val="0070C0"/>
                </a:solidFill>
              </a:rPr>
              <a:t>LG-6, LG-6A, MG-1, MG-2, MG-3, MG-4Zero (MG-4Z), MG-4, and MG-4A</a:t>
            </a:r>
          </a:p>
          <a:p>
            <a:pPr lvl="1"/>
            <a:r>
              <a:rPr lang="en-US" dirty="0"/>
              <a:t>Au contents are similar in all </a:t>
            </a:r>
            <a:r>
              <a:rPr lang="en-US" dirty="0" err="1"/>
              <a:t>chromitite</a:t>
            </a:r>
            <a:r>
              <a:rPr lang="en-US" dirty="0"/>
              <a:t> layers, with concentrations close to the detection limit and very small variability. Hence, Au was excluded from further consideration [1]</a:t>
            </a:r>
          </a:p>
        </p:txBody>
      </p:sp>
      <p:pic>
        <p:nvPicPr>
          <p:cNvPr id="4" name="Picture 3">
            <a:extLst>
              <a:ext uri="{FF2B5EF4-FFF2-40B4-BE49-F238E27FC236}">
                <a16:creationId xmlns:a16="http://schemas.microsoft.com/office/drawing/2014/main" id="{2909BEAA-8C62-3AB3-A629-FD4A02368A24}"/>
              </a:ext>
            </a:extLst>
          </p:cNvPr>
          <p:cNvPicPr>
            <a:picLocks noChangeAspect="1"/>
          </p:cNvPicPr>
          <p:nvPr/>
        </p:nvPicPr>
        <p:blipFill>
          <a:blip r:embed="rId2">
            <a:extLst>
              <a:ext uri="{28A0092B-C50C-407E-A947-70E740481C1C}">
                <a14:useLocalDpi xmlns:a14="http://schemas.microsoft.com/office/drawing/2010/main" val="0"/>
              </a:ext>
            </a:extLst>
          </a:blip>
          <a:srcRect l="18523" t="35766" r="15766" b="34444"/>
          <a:stretch/>
        </p:blipFill>
        <p:spPr>
          <a:xfrm>
            <a:off x="9305777" y="286603"/>
            <a:ext cx="2628887" cy="893842"/>
          </a:xfrm>
          <a:prstGeom prst="rect">
            <a:avLst/>
          </a:prstGeom>
        </p:spPr>
      </p:pic>
      <p:pic>
        <p:nvPicPr>
          <p:cNvPr id="14" name="Content Placeholder 13">
            <a:extLst>
              <a:ext uri="{FF2B5EF4-FFF2-40B4-BE49-F238E27FC236}">
                <a16:creationId xmlns:a16="http://schemas.microsoft.com/office/drawing/2014/main" id="{BD1A92CA-7960-4EB3-4545-6338BE948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974" y="5145091"/>
            <a:ext cx="6487154" cy="974355"/>
          </a:xfrm>
          <a:prstGeom prst="rect">
            <a:avLst/>
          </a:prstGeom>
        </p:spPr>
      </p:pic>
    </p:spTree>
    <p:extLst>
      <p:ext uri="{BB962C8B-B14F-4D97-AF65-F5344CB8AC3E}">
        <p14:creationId xmlns:p14="http://schemas.microsoft.com/office/powerpoint/2010/main" val="902147260"/>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{33FE750D-A869-4207-9FAF-99644845C61B}tf56160789_win32</Template>
  <TotalTime>1834</TotalTime>
  <Words>1729</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AdvOT596495f2</vt:lpstr>
      <vt:lpstr>AdvOT596495f2+fb</vt:lpstr>
      <vt:lpstr>Arial</vt:lpstr>
      <vt:lpstr>Bookman Old Style</vt:lpstr>
      <vt:lpstr>Calibri</vt:lpstr>
      <vt:lpstr>Franklin Gothic Book</vt:lpstr>
      <vt:lpstr>system-ui</vt:lpstr>
      <vt:lpstr>Times New Roman</vt:lpstr>
      <vt:lpstr>Wingdings</vt:lpstr>
      <vt:lpstr>Custom</vt:lpstr>
      <vt:lpstr>Multivariate Geochemical Classification on Stratigraphic Layers – Model Exploration and Experimentation</vt:lpstr>
      <vt:lpstr>Flow Chart Presentation </vt:lpstr>
      <vt:lpstr>Introduction Reference Used:</vt:lpstr>
      <vt:lpstr>Introduction Geochemical Data</vt:lpstr>
      <vt:lpstr>Introduction Geological Context</vt:lpstr>
      <vt:lpstr>Objectives</vt:lpstr>
      <vt:lpstr>Objectives</vt:lpstr>
      <vt:lpstr>Methodology</vt:lpstr>
      <vt:lpstr>Analysis and Model Processing (Pre-Processing Step  – Data Preparation)</vt:lpstr>
      <vt:lpstr>Analysis and Model Processing (Pre-Processing Step  – Box Plot)</vt:lpstr>
      <vt:lpstr>Analysis and Model Processing (Pre-Processing Step  – Work Flow)</vt:lpstr>
      <vt:lpstr>Analysis and Model Processing (Pre-Processing Step:  Data Transformation)</vt:lpstr>
      <vt:lpstr>Analysis and Model Processing (Pre-Processing Step:  Isometric Log Ratio Data Transformation)</vt:lpstr>
      <vt:lpstr>Analysis and Model Processing (Pre-Processing Step:  – Box Plot)</vt:lpstr>
      <vt:lpstr>Analysis and Model Processing (Modelling Step  – Used Models)</vt:lpstr>
      <vt:lpstr>Result and Discussion (Comparing Each Model Score)</vt:lpstr>
      <vt:lpstr>Result and Discussion (Comparing Each Model   – Multinomial Logistic Regression)</vt:lpstr>
      <vt:lpstr>Result and Discussion (Comparing Each Model   – Multinomial Logistic Regression)</vt:lpstr>
      <vt:lpstr>Result and Discussion (Comparing Each Model   – Linear Discriminant Analysis)</vt:lpstr>
      <vt:lpstr>Result and Discussion (Comparing Each Model   – Linear Discriminant Analysis)</vt:lpstr>
      <vt:lpstr>Result and Discussion (Comparing Each Model   – The Difference and Its Significance)</vt:lpstr>
      <vt:lpstr>Result and Discussion (Comparing Each Model   – LDA Report (From Paper)</vt:lpstr>
      <vt:lpstr>Conclusion</vt:lpstr>
      <vt:lpstr>“But if the succession of worlds is established in the system of nature, it is in vain to look for anything higher in the origin of the earth. The result, therefore, of our present enquiry is, that we find no vestige of a beginning,—no prospect of an end.”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Ziad</dc:creator>
  <cp:lastModifiedBy>Muhammad Ziad</cp:lastModifiedBy>
  <cp:revision>5</cp:revision>
  <dcterms:created xsi:type="dcterms:W3CDTF">2024-09-16T15:14:47Z</dcterms:created>
  <dcterms:modified xsi:type="dcterms:W3CDTF">2024-09-18T06:59:22Z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